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94"/>
  </p:notesMasterIdLst>
  <p:handoutMasterIdLst>
    <p:handoutMasterId r:id="rId95"/>
  </p:handoutMasterIdLst>
  <p:sldIdLst>
    <p:sldId id="315" r:id="rId2"/>
    <p:sldId id="311" r:id="rId3"/>
    <p:sldId id="342" r:id="rId4"/>
    <p:sldId id="346" r:id="rId5"/>
    <p:sldId id="345" r:id="rId6"/>
    <p:sldId id="344" r:id="rId7"/>
    <p:sldId id="352" r:id="rId8"/>
    <p:sldId id="341" r:id="rId9"/>
    <p:sldId id="347" r:id="rId10"/>
    <p:sldId id="356" r:id="rId11"/>
    <p:sldId id="348" r:id="rId12"/>
    <p:sldId id="353" r:id="rId13"/>
    <p:sldId id="355" r:id="rId14"/>
    <p:sldId id="354" r:id="rId15"/>
    <p:sldId id="349" r:id="rId16"/>
    <p:sldId id="358" r:id="rId17"/>
    <p:sldId id="312" r:id="rId18"/>
    <p:sldId id="257" r:id="rId19"/>
    <p:sldId id="258" r:id="rId20"/>
    <p:sldId id="259" r:id="rId21"/>
    <p:sldId id="359" r:id="rId22"/>
    <p:sldId id="260" r:id="rId23"/>
    <p:sldId id="261" r:id="rId24"/>
    <p:sldId id="263" r:id="rId25"/>
    <p:sldId id="265" r:id="rId26"/>
    <p:sldId id="264" r:id="rId27"/>
    <p:sldId id="266" r:id="rId28"/>
    <p:sldId id="360" r:id="rId29"/>
    <p:sldId id="268" r:id="rId30"/>
    <p:sldId id="329" r:id="rId31"/>
    <p:sldId id="327" r:id="rId32"/>
    <p:sldId id="351" r:id="rId33"/>
    <p:sldId id="328" r:id="rId34"/>
    <p:sldId id="361" r:id="rId35"/>
    <p:sldId id="325" r:id="rId36"/>
    <p:sldId id="324" r:id="rId37"/>
    <p:sldId id="331" r:id="rId38"/>
    <p:sldId id="336" r:id="rId39"/>
    <p:sldId id="332" r:id="rId40"/>
    <p:sldId id="337" r:id="rId41"/>
    <p:sldId id="333" r:id="rId42"/>
    <p:sldId id="335" r:id="rId43"/>
    <p:sldId id="334" r:id="rId44"/>
    <p:sldId id="269" r:id="rId45"/>
    <p:sldId id="270" r:id="rId46"/>
    <p:sldId id="271" r:id="rId47"/>
    <p:sldId id="302" r:id="rId48"/>
    <p:sldId id="267" r:id="rId49"/>
    <p:sldId id="339" r:id="rId50"/>
    <p:sldId id="338" r:id="rId51"/>
    <p:sldId id="340" r:id="rId52"/>
    <p:sldId id="272" r:id="rId53"/>
    <p:sldId id="275" r:id="rId54"/>
    <p:sldId id="276" r:id="rId55"/>
    <p:sldId id="277" r:id="rId56"/>
    <p:sldId id="279" r:id="rId57"/>
    <p:sldId id="278" r:id="rId58"/>
    <p:sldId id="305" r:id="rId59"/>
    <p:sldId id="316" r:id="rId60"/>
    <p:sldId id="318" r:id="rId61"/>
    <p:sldId id="306" r:id="rId62"/>
    <p:sldId id="307" r:id="rId63"/>
    <p:sldId id="308" r:id="rId64"/>
    <p:sldId id="319" r:id="rId65"/>
    <p:sldId id="296" r:id="rId66"/>
    <p:sldId id="274" r:id="rId67"/>
    <p:sldId id="288" r:id="rId68"/>
    <p:sldId id="280" r:id="rId69"/>
    <p:sldId id="282" r:id="rId70"/>
    <p:sldId id="281" r:id="rId71"/>
    <p:sldId id="283" r:id="rId72"/>
    <p:sldId id="284" r:id="rId73"/>
    <p:sldId id="285" r:id="rId74"/>
    <p:sldId id="286" r:id="rId75"/>
    <p:sldId id="294" r:id="rId76"/>
    <p:sldId id="287" r:id="rId77"/>
    <p:sldId id="289" r:id="rId78"/>
    <p:sldId id="291" r:id="rId79"/>
    <p:sldId id="290" r:id="rId80"/>
    <p:sldId id="292" r:id="rId81"/>
    <p:sldId id="293" r:id="rId82"/>
    <p:sldId id="295" r:id="rId83"/>
    <p:sldId id="297" r:id="rId84"/>
    <p:sldId id="300" r:id="rId85"/>
    <p:sldId id="323" r:id="rId86"/>
    <p:sldId id="301" r:id="rId87"/>
    <p:sldId id="303" r:id="rId88"/>
    <p:sldId id="304" r:id="rId89"/>
    <p:sldId id="320" r:id="rId90"/>
    <p:sldId id="321" r:id="rId91"/>
    <p:sldId id="322" r:id="rId92"/>
    <p:sldId id="309" r:id="rId9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F00FF"/>
    <a:srgbClr val="00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2709" autoAdjust="0"/>
  </p:normalViewPr>
  <p:slideViewPr>
    <p:cSldViewPr>
      <p:cViewPr>
        <p:scale>
          <a:sx n="75" d="100"/>
          <a:sy n="75" d="100"/>
        </p:scale>
        <p:origin x="1236" y="-3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5" d="100"/>
          <a:sy n="85" d="100"/>
        </p:scale>
        <p:origin x="-3834" y="-8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handoutMaster" Target="handoutMasters/handoutMaster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notesMaster" Target="notesMasters/notesMaster1.xml"/><Relationship Id="rId9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#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#2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#3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BD95DDA-81A2-4406-8203-C51462ED5425}" type="doc">
      <dgm:prSet loTypeId="urn:microsoft.com/office/officeart/2005/8/layout/cycle2" loCatId="cycle" qsTypeId="urn:microsoft.com/office/officeart/2005/8/quickstyle/3d1" qsCatId="3D" csTypeId="urn:microsoft.com/office/officeart/2005/8/colors/colorful1#1" csCatId="colorful" phldr="1"/>
      <dgm:spPr/>
      <dgm:t>
        <a:bodyPr/>
        <a:lstStyle/>
        <a:p>
          <a:endParaRPr lang="en-US"/>
        </a:p>
      </dgm:t>
    </dgm:pt>
    <dgm:pt modelId="{B10A7154-0D2E-47DD-AB19-5FCFD9C9EA99}">
      <dgm:prSet phldrT="[Text]" custT="1"/>
      <dgm:spPr/>
      <dgm:t>
        <a:bodyPr/>
        <a:lstStyle/>
        <a:p>
          <a:r>
            <a:rPr lang="en-US" sz="2000" b="1" dirty="0" smtClean="0"/>
            <a:t>Requirements Analysis</a:t>
          </a:r>
          <a:endParaRPr lang="en-US" sz="2000" b="1" dirty="0"/>
        </a:p>
      </dgm:t>
    </dgm:pt>
    <dgm:pt modelId="{796B3CE0-DF1A-4C5A-83AF-98521F089D5F}" type="parTrans" cxnId="{434CE1CF-1855-431A-85F6-0FD36FF859D8}">
      <dgm:prSet/>
      <dgm:spPr/>
      <dgm:t>
        <a:bodyPr/>
        <a:lstStyle/>
        <a:p>
          <a:endParaRPr lang="en-US" sz="2000" b="1"/>
        </a:p>
      </dgm:t>
    </dgm:pt>
    <dgm:pt modelId="{7F4DC78F-2C1A-49A1-B381-07E7A7E2C866}" type="sibTrans" cxnId="{434CE1CF-1855-431A-85F6-0FD36FF859D8}">
      <dgm:prSet custT="1"/>
      <dgm:spPr/>
      <dgm:t>
        <a:bodyPr/>
        <a:lstStyle/>
        <a:p>
          <a:endParaRPr lang="en-US" sz="2000" b="1"/>
        </a:p>
      </dgm:t>
    </dgm:pt>
    <dgm:pt modelId="{74DCF6C3-7BE7-48D2-8159-DAC2D4738DBB}">
      <dgm:prSet phldrT="[Text]" custT="1"/>
      <dgm:spPr/>
      <dgm:t>
        <a:bodyPr/>
        <a:lstStyle/>
        <a:p>
          <a:r>
            <a:rPr lang="en-US" sz="2000" b="1" dirty="0" smtClean="0"/>
            <a:t>Design</a:t>
          </a:r>
          <a:endParaRPr lang="en-US" sz="2000" b="1" dirty="0"/>
        </a:p>
      </dgm:t>
    </dgm:pt>
    <dgm:pt modelId="{FB9E40A5-E369-4C6C-BFCE-7B42E23B6E04}" type="parTrans" cxnId="{05DF558C-6893-4BBE-BE79-0A0EC612A60D}">
      <dgm:prSet/>
      <dgm:spPr/>
      <dgm:t>
        <a:bodyPr/>
        <a:lstStyle/>
        <a:p>
          <a:endParaRPr lang="en-US" sz="2000" b="1"/>
        </a:p>
      </dgm:t>
    </dgm:pt>
    <dgm:pt modelId="{238B430E-43A6-4689-BF89-EC8E8A4F4950}" type="sibTrans" cxnId="{05DF558C-6893-4BBE-BE79-0A0EC612A60D}">
      <dgm:prSet custT="1"/>
      <dgm:spPr/>
      <dgm:t>
        <a:bodyPr/>
        <a:lstStyle/>
        <a:p>
          <a:endParaRPr lang="en-US" sz="2000" b="1"/>
        </a:p>
      </dgm:t>
    </dgm:pt>
    <dgm:pt modelId="{1C1C7B28-70A4-4731-B85D-644ECA580FED}">
      <dgm:prSet phldrT="[Text]" custT="1"/>
      <dgm:spPr/>
      <dgm:t>
        <a:bodyPr/>
        <a:lstStyle/>
        <a:p>
          <a:r>
            <a:rPr lang="en-US" sz="2000" b="1" dirty="0" smtClean="0"/>
            <a:t>Implement</a:t>
          </a:r>
          <a:endParaRPr lang="en-US" sz="2000" b="1" dirty="0"/>
        </a:p>
      </dgm:t>
    </dgm:pt>
    <dgm:pt modelId="{E4AA3275-CF9C-4062-B309-930BAF236BCE}" type="parTrans" cxnId="{47843C87-998C-4D92-9BFB-A765C57D4753}">
      <dgm:prSet/>
      <dgm:spPr/>
      <dgm:t>
        <a:bodyPr/>
        <a:lstStyle/>
        <a:p>
          <a:endParaRPr lang="en-US" sz="2000" b="1"/>
        </a:p>
      </dgm:t>
    </dgm:pt>
    <dgm:pt modelId="{6A879299-A22E-40D8-B3C1-27AD216A3427}" type="sibTrans" cxnId="{47843C87-998C-4D92-9BFB-A765C57D4753}">
      <dgm:prSet custT="1"/>
      <dgm:spPr/>
      <dgm:t>
        <a:bodyPr/>
        <a:lstStyle/>
        <a:p>
          <a:endParaRPr lang="en-US" sz="2000" b="1"/>
        </a:p>
      </dgm:t>
    </dgm:pt>
    <dgm:pt modelId="{FED34922-74C8-4A2A-9979-8BB65DCBB357}">
      <dgm:prSet phldrT="[Text]" custT="1"/>
      <dgm:spPr/>
      <dgm:t>
        <a:bodyPr/>
        <a:lstStyle/>
        <a:p>
          <a:r>
            <a:rPr lang="en-US" sz="2000" b="1" dirty="0" smtClean="0"/>
            <a:t>Test</a:t>
          </a:r>
          <a:endParaRPr lang="en-US" sz="2000" b="1" dirty="0"/>
        </a:p>
      </dgm:t>
    </dgm:pt>
    <dgm:pt modelId="{AA0F950F-E31D-48C6-BD67-BDAB8177602D}" type="parTrans" cxnId="{6DA23F0D-6E1C-419C-8FD0-74DE18BFA67D}">
      <dgm:prSet/>
      <dgm:spPr/>
      <dgm:t>
        <a:bodyPr/>
        <a:lstStyle/>
        <a:p>
          <a:endParaRPr lang="en-US" sz="2000" b="1"/>
        </a:p>
      </dgm:t>
    </dgm:pt>
    <dgm:pt modelId="{C0833B84-3A08-4582-9ED0-9F4B8D1AD26F}" type="sibTrans" cxnId="{6DA23F0D-6E1C-419C-8FD0-74DE18BFA67D}">
      <dgm:prSet custT="1"/>
      <dgm:spPr/>
      <dgm:t>
        <a:bodyPr/>
        <a:lstStyle/>
        <a:p>
          <a:endParaRPr lang="en-US" sz="2000" b="1"/>
        </a:p>
      </dgm:t>
    </dgm:pt>
    <dgm:pt modelId="{D9664CB4-FF3B-4983-AB67-26DE2D4C6D87}">
      <dgm:prSet phldrT="[Text]" custT="1"/>
      <dgm:spPr/>
      <dgm:t>
        <a:bodyPr/>
        <a:lstStyle/>
        <a:p>
          <a:r>
            <a:rPr lang="en-US" sz="2000" b="1" dirty="0" smtClean="0"/>
            <a:t>Evolution</a:t>
          </a:r>
          <a:endParaRPr lang="en-US" sz="2000" b="1" dirty="0"/>
        </a:p>
      </dgm:t>
    </dgm:pt>
    <dgm:pt modelId="{7EAAB8C8-526C-4342-BCE0-1B8E83D9A9D5}" type="parTrans" cxnId="{FAAD7CDC-F6A2-4530-B0D4-0A4318423EA9}">
      <dgm:prSet/>
      <dgm:spPr/>
      <dgm:t>
        <a:bodyPr/>
        <a:lstStyle/>
        <a:p>
          <a:endParaRPr lang="en-US" sz="2000" b="1"/>
        </a:p>
      </dgm:t>
    </dgm:pt>
    <dgm:pt modelId="{40C38D30-6874-48F3-81BE-2182B1989401}" type="sibTrans" cxnId="{FAAD7CDC-F6A2-4530-B0D4-0A4318423EA9}">
      <dgm:prSet custT="1"/>
      <dgm:spPr/>
      <dgm:t>
        <a:bodyPr/>
        <a:lstStyle/>
        <a:p>
          <a:endParaRPr lang="en-US" sz="2000" b="1"/>
        </a:p>
      </dgm:t>
    </dgm:pt>
    <dgm:pt modelId="{145B5203-FB7F-44DE-9645-8BD364EB02DC}" type="pres">
      <dgm:prSet presAssocID="{CBD95DDA-81A2-4406-8203-C51462ED5425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4400F8B-D1EE-4382-AC8E-24816B3C947C}" type="pres">
      <dgm:prSet presAssocID="{B10A7154-0D2E-47DD-AB19-5FCFD9C9EA99}" presName="node" presStyleLbl="node1" presStyleIdx="0" presStyleCnt="5" custScaleX="14121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26650D0-84C8-4511-A2C5-D69916DBD154}" type="pres">
      <dgm:prSet presAssocID="{7F4DC78F-2C1A-49A1-B381-07E7A7E2C866}" presName="sibTrans" presStyleLbl="sibTrans2D1" presStyleIdx="0" presStyleCnt="5"/>
      <dgm:spPr/>
      <dgm:t>
        <a:bodyPr/>
        <a:lstStyle/>
        <a:p>
          <a:endParaRPr lang="en-US"/>
        </a:p>
      </dgm:t>
    </dgm:pt>
    <dgm:pt modelId="{60BF126E-7FDB-48CA-9F45-64137100AA2B}" type="pres">
      <dgm:prSet presAssocID="{7F4DC78F-2C1A-49A1-B381-07E7A7E2C866}" presName="connectorText" presStyleLbl="sibTrans2D1" presStyleIdx="0" presStyleCnt="5"/>
      <dgm:spPr/>
      <dgm:t>
        <a:bodyPr/>
        <a:lstStyle/>
        <a:p>
          <a:endParaRPr lang="en-US"/>
        </a:p>
      </dgm:t>
    </dgm:pt>
    <dgm:pt modelId="{5E474535-8FDC-44A2-91B6-43131734684B}" type="pres">
      <dgm:prSet presAssocID="{74DCF6C3-7BE7-48D2-8159-DAC2D4738DBB}" presName="node" presStyleLbl="node1" presStyleIdx="1" presStyleCnt="5" custScaleX="13220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9E63CFA-CE5C-47DA-939E-11F740A1B9F1}" type="pres">
      <dgm:prSet presAssocID="{238B430E-43A6-4689-BF89-EC8E8A4F4950}" presName="sibTrans" presStyleLbl="sibTrans2D1" presStyleIdx="1" presStyleCnt="5"/>
      <dgm:spPr/>
      <dgm:t>
        <a:bodyPr/>
        <a:lstStyle/>
        <a:p>
          <a:endParaRPr lang="en-US"/>
        </a:p>
      </dgm:t>
    </dgm:pt>
    <dgm:pt modelId="{10C5E12B-FD54-457E-B0F3-A242A4AE9053}" type="pres">
      <dgm:prSet presAssocID="{238B430E-43A6-4689-BF89-EC8E8A4F4950}" presName="connectorText" presStyleLbl="sibTrans2D1" presStyleIdx="1" presStyleCnt="5"/>
      <dgm:spPr/>
      <dgm:t>
        <a:bodyPr/>
        <a:lstStyle/>
        <a:p>
          <a:endParaRPr lang="en-US"/>
        </a:p>
      </dgm:t>
    </dgm:pt>
    <dgm:pt modelId="{D57F4D84-1399-45B3-B9EC-8DFB6431E39B}" type="pres">
      <dgm:prSet presAssocID="{1C1C7B28-70A4-4731-B85D-644ECA580FED}" presName="node" presStyleLbl="node1" presStyleIdx="2" presStyleCnt="5" custScaleX="132392" custRadScaleRad="102009" custRadScaleInc="-845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61FEC65-2D3A-46F5-AFA7-F3168FB52E11}" type="pres">
      <dgm:prSet presAssocID="{6A879299-A22E-40D8-B3C1-27AD216A3427}" presName="sibTrans" presStyleLbl="sibTrans2D1" presStyleIdx="2" presStyleCnt="5"/>
      <dgm:spPr/>
      <dgm:t>
        <a:bodyPr/>
        <a:lstStyle/>
        <a:p>
          <a:endParaRPr lang="en-US"/>
        </a:p>
      </dgm:t>
    </dgm:pt>
    <dgm:pt modelId="{F6A005C6-660C-4759-AC88-4330ADFA28A8}" type="pres">
      <dgm:prSet presAssocID="{6A879299-A22E-40D8-B3C1-27AD216A3427}" presName="connectorText" presStyleLbl="sibTrans2D1" presStyleIdx="2" presStyleCnt="5"/>
      <dgm:spPr/>
      <dgm:t>
        <a:bodyPr/>
        <a:lstStyle/>
        <a:p>
          <a:endParaRPr lang="en-US"/>
        </a:p>
      </dgm:t>
    </dgm:pt>
    <dgm:pt modelId="{3794E48D-AE7E-4152-9C0E-DCDB7FC470E6}" type="pres">
      <dgm:prSet presAssocID="{FED34922-74C8-4A2A-9979-8BB65DCBB357}" presName="node" presStyleLbl="node1" presStyleIdx="3" presStyleCnt="5" custScaleX="132454" custRadScaleRad="102769" custRadScaleInc="989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18D99E8-5E30-4F02-93AA-1F3880C30DB1}" type="pres">
      <dgm:prSet presAssocID="{C0833B84-3A08-4582-9ED0-9F4B8D1AD26F}" presName="sibTrans" presStyleLbl="sibTrans2D1" presStyleIdx="3" presStyleCnt="5"/>
      <dgm:spPr/>
      <dgm:t>
        <a:bodyPr/>
        <a:lstStyle/>
        <a:p>
          <a:endParaRPr lang="en-US"/>
        </a:p>
      </dgm:t>
    </dgm:pt>
    <dgm:pt modelId="{56AB1B7B-EEDB-4537-A904-07193F010DD7}" type="pres">
      <dgm:prSet presAssocID="{C0833B84-3A08-4582-9ED0-9F4B8D1AD26F}" presName="connectorText" presStyleLbl="sibTrans2D1" presStyleIdx="3" presStyleCnt="5"/>
      <dgm:spPr/>
      <dgm:t>
        <a:bodyPr/>
        <a:lstStyle/>
        <a:p>
          <a:endParaRPr lang="en-US"/>
        </a:p>
      </dgm:t>
    </dgm:pt>
    <dgm:pt modelId="{345BDFB8-2117-4112-A1D2-5B4DE3890D82}" type="pres">
      <dgm:prSet presAssocID="{D9664CB4-FF3B-4983-AB67-26DE2D4C6D87}" presName="node" presStyleLbl="node1" presStyleIdx="4" presStyleCnt="5" custScaleX="13712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DD7D6E5-832C-44E6-91DC-DB66B95BB020}" type="pres">
      <dgm:prSet presAssocID="{40C38D30-6874-48F3-81BE-2182B1989401}" presName="sibTrans" presStyleLbl="sibTrans2D1" presStyleIdx="4" presStyleCnt="5"/>
      <dgm:spPr/>
      <dgm:t>
        <a:bodyPr/>
        <a:lstStyle/>
        <a:p>
          <a:endParaRPr lang="en-US"/>
        </a:p>
      </dgm:t>
    </dgm:pt>
    <dgm:pt modelId="{1BEC6BBA-A3E6-43D8-A95D-A831F75AEDC6}" type="pres">
      <dgm:prSet presAssocID="{40C38D30-6874-48F3-81BE-2182B1989401}" presName="connectorText" presStyleLbl="sibTrans2D1" presStyleIdx="4" presStyleCnt="5"/>
      <dgm:spPr/>
      <dgm:t>
        <a:bodyPr/>
        <a:lstStyle/>
        <a:p>
          <a:endParaRPr lang="en-US"/>
        </a:p>
      </dgm:t>
    </dgm:pt>
  </dgm:ptLst>
  <dgm:cxnLst>
    <dgm:cxn modelId="{020A46CD-8B9E-4817-B435-41FCEA06EF0C}" type="presOf" srcId="{6A879299-A22E-40D8-B3C1-27AD216A3427}" destId="{F6A005C6-660C-4759-AC88-4330ADFA28A8}" srcOrd="1" destOrd="0" presId="urn:microsoft.com/office/officeart/2005/8/layout/cycle2"/>
    <dgm:cxn modelId="{05DF558C-6893-4BBE-BE79-0A0EC612A60D}" srcId="{CBD95DDA-81A2-4406-8203-C51462ED5425}" destId="{74DCF6C3-7BE7-48D2-8159-DAC2D4738DBB}" srcOrd="1" destOrd="0" parTransId="{FB9E40A5-E369-4C6C-BFCE-7B42E23B6E04}" sibTransId="{238B430E-43A6-4689-BF89-EC8E8A4F4950}"/>
    <dgm:cxn modelId="{6DA23F0D-6E1C-419C-8FD0-74DE18BFA67D}" srcId="{CBD95DDA-81A2-4406-8203-C51462ED5425}" destId="{FED34922-74C8-4A2A-9979-8BB65DCBB357}" srcOrd="3" destOrd="0" parTransId="{AA0F950F-E31D-48C6-BD67-BDAB8177602D}" sibTransId="{C0833B84-3A08-4582-9ED0-9F4B8D1AD26F}"/>
    <dgm:cxn modelId="{F69E9B40-086C-44BD-914C-5AC42008B18A}" type="presOf" srcId="{40C38D30-6874-48F3-81BE-2182B1989401}" destId="{1BEC6BBA-A3E6-43D8-A95D-A831F75AEDC6}" srcOrd="1" destOrd="0" presId="urn:microsoft.com/office/officeart/2005/8/layout/cycle2"/>
    <dgm:cxn modelId="{EDD4F62D-3EA7-4BDD-9E3F-E136C7A22359}" type="presOf" srcId="{40C38D30-6874-48F3-81BE-2182B1989401}" destId="{5DD7D6E5-832C-44E6-91DC-DB66B95BB020}" srcOrd="0" destOrd="0" presId="urn:microsoft.com/office/officeart/2005/8/layout/cycle2"/>
    <dgm:cxn modelId="{479B0E76-EF1A-4EC8-A447-261B0F823E88}" type="presOf" srcId="{7F4DC78F-2C1A-49A1-B381-07E7A7E2C866}" destId="{C26650D0-84C8-4511-A2C5-D69916DBD154}" srcOrd="0" destOrd="0" presId="urn:microsoft.com/office/officeart/2005/8/layout/cycle2"/>
    <dgm:cxn modelId="{F73EA609-2C63-4841-AA16-41D9948F4122}" type="presOf" srcId="{6A879299-A22E-40D8-B3C1-27AD216A3427}" destId="{761FEC65-2D3A-46F5-AFA7-F3168FB52E11}" srcOrd="0" destOrd="0" presId="urn:microsoft.com/office/officeart/2005/8/layout/cycle2"/>
    <dgm:cxn modelId="{07BABDDD-B822-4849-9946-BB06DF1188E4}" type="presOf" srcId="{C0833B84-3A08-4582-9ED0-9F4B8D1AD26F}" destId="{56AB1B7B-EEDB-4537-A904-07193F010DD7}" srcOrd="1" destOrd="0" presId="urn:microsoft.com/office/officeart/2005/8/layout/cycle2"/>
    <dgm:cxn modelId="{C47C1B6E-E937-4CC8-BF96-F8B4E25430CD}" type="presOf" srcId="{B10A7154-0D2E-47DD-AB19-5FCFD9C9EA99}" destId="{D4400F8B-D1EE-4382-AC8E-24816B3C947C}" srcOrd="0" destOrd="0" presId="urn:microsoft.com/office/officeart/2005/8/layout/cycle2"/>
    <dgm:cxn modelId="{47843C87-998C-4D92-9BFB-A765C57D4753}" srcId="{CBD95DDA-81A2-4406-8203-C51462ED5425}" destId="{1C1C7B28-70A4-4731-B85D-644ECA580FED}" srcOrd="2" destOrd="0" parTransId="{E4AA3275-CF9C-4062-B309-930BAF236BCE}" sibTransId="{6A879299-A22E-40D8-B3C1-27AD216A3427}"/>
    <dgm:cxn modelId="{5E57FB15-4C26-45BB-B93B-B0D45F4B38E4}" type="presOf" srcId="{238B430E-43A6-4689-BF89-EC8E8A4F4950}" destId="{09E63CFA-CE5C-47DA-939E-11F740A1B9F1}" srcOrd="0" destOrd="0" presId="urn:microsoft.com/office/officeart/2005/8/layout/cycle2"/>
    <dgm:cxn modelId="{B5278828-63EE-4E11-802E-C5511E58BC20}" type="presOf" srcId="{7F4DC78F-2C1A-49A1-B381-07E7A7E2C866}" destId="{60BF126E-7FDB-48CA-9F45-64137100AA2B}" srcOrd="1" destOrd="0" presId="urn:microsoft.com/office/officeart/2005/8/layout/cycle2"/>
    <dgm:cxn modelId="{B3F54031-7980-4C05-9A1D-D2BDFEA7362E}" type="presOf" srcId="{D9664CB4-FF3B-4983-AB67-26DE2D4C6D87}" destId="{345BDFB8-2117-4112-A1D2-5B4DE3890D82}" srcOrd="0" destOrd="0" presId="urn:microsoft.com/office/officeart/2005/8/layout/cycle2"/>
    <dgm:cxn modelId="{B8E9A95A-EFCE-408A-9E3E-0D68B8398436}" type="presOf" srcId="{FED34922-74C8-4A2A-9979-8BB65DCBB357}" destId="{3794E48D-AE7E-4152-9C0E-DCDB7FC470E6}" srcOrd="0" destOrd="0" presId="urn:microsoft.com/office/officeart/2005/8/layout/cycle2"/>
    <dgm:cxn modelId="{5E47CC5B-50C3-40F1-82E2-906AD33C95D3}" type="presOf" srcId="{74DCF6C3-7BE7-48D2-8159-DAC2D4738DBB}" destId="{5E474535-8FDC-44A2-91B6-43131734684B}" srcOrd="0" destOrd="0" presId="urn:microsoft.com/office/officeart/2005/8/layout/cycle2"/>
    <dgm:cxn modelId="{9BA8F3B9-1B58-42F1-A21A-274679FDD7A6}" type="presOf" srcId="{CBD95DDA-81A2-4406-8203-C51462ED5425}" destId="{145B5203-FB7F-44DE-9645-8BD364EB02DC}" srcOrd="0" destOrd="0" presId="urn:microsoft.com/office/officeart/2005/8/layout/cycle2"/>
    <dgm:cxn modelId="{027BEA72-CC9F-43F4-AB75-3D40CB0AD205}" type="presOf" srcId="{238B430E-43A6-4689-BF89-EC8E8A4F4950}" destId="{10C5E12B-FD54-457E-B0F3-A242A4AE9053}" srcOrd="1" destOrd="0" presId="urn:microsoft.com/office/officeart/2005/8/layout/cycle2"/>
    <dgm:cxn modelId="{B5CD3C37-1184-4D05-8A66-4EE2DC40057D}" type="presOf" srcId="{1C1C7B28-70A4-4731-B85D-644ECA580FED}" destId="{D57F4D84-1399-45B3-B9EC-8DFB6431E39B}" srcOrd="0" destOrd="0" presId="urn:microsoft.com/office/officeart/2005/8/layout/cycle2"/>
    <dgm:cxn modelId="{FAAD7CDC-F6A2-4530-B0D4-0A4318423EA9}" srcId="{CBD95DDA-81A2-4406-8203-C51462ED5425}" destId="{D9664CB4-FF3B-4983-AB67-26DE2D4C6D87}" srcOrd="4" destOrd="0" parTransId="{7EAAB8C8-526C-4342-BCE0-1B8E83D9A9D5}" sibTransId="{40C38D30-6874-48F3-81BE-2182B1989401}"/>
    <dgm:cxn modelId="{434CE1CF-1855-431A-85F6-0FD36FF859D8}" srcId="{CBD95DDA-81A2-4406-8203-C51462ED5425}" destId="{B10A7154-0D2E-47DD-AB19-5FCFD9C9EA99}" srcOrd="0" destOrd="0" parTransId="{796B3CE0-DF1A-4C5A-83AF-98521F089D5F}" sibTransId="{7F4DC78F-2C1A-49A1-B381-07E7A7E2C866}"/>
    <dgm:cxn modelId="{F1A4F2F9-AD61-4332-85A0-D188ACA6C1EC}" type="presOf" srcId="{C0833B84-3A08-4582-9ED0-9F4B8D1AD26F}" destId="{818D99E8-5E30-4F02-93AA-1F3880C30DB1}" srcOrd="0" destOrd="0" presId="urn:microsoft.com/office/officeart/2005/8/layout/cycle2"/>
    <dgm:cxn modelId="{65512260-C32C-4CC3-8DCD-AD33268313B7}" type="presParOf" srcId="{145B5203-FB7F-44DE-9645-8BD364EB02DC}" destId="{D4400F8B-D1EE-4382-AC8E-24816B3C947C}" srcOrd="0" destOrd="0" presId="urn:microsoft.com/office/officeart/2005/8/layout/cycle2"/>
    <dgm:cxn modelId="{BAAB3FDE-729F-4C15-8869-0237ECCE158F}" type="presParOf" srcId="{145B5203-FB7F-44DE-9645-8BD364EB02DC}" destId="{C26650D0-84C8-4511-A2C5-D69916DBD154}" srcOrd="1" destOrd="0" presId="urn:microsoft.com/office/officeart/2005/8/layout/cycle2"/>
    <dgm:cxn modelId="{E66934A0-A04A-4B31-9A4F-542AF9500F84}" type="presParOf" srcId="{C26650D0-84C8-4511-A2C5-D69916DBD154}" destId="{60BF126E-7FDB-48CA-9F45-64137100AA2B}" srcOrd="0" destOrd="0" presId="urn:microsoft.com/office/officeart/2005/8/layout/cycle2"/>
    <dgm:cxn modelId="{7C4AA232-C6AB-4BAD-BAE6-1277AB96BBAA}" type="presParOf" srcId="{145B5203-FB7F-44DE-9645-8BD364EB02DC}" destId="{5E474535-8FDC-44A2-91B6-43131734684B}" srcOrd="2" destOrd="0" presId="urn:microsoft.com/office/officeart/2005/8/layout/cycle2"/>
    <dgm:cxn modelId="{0A2F3595-2F83-41E9-922B-6E0D178D13B5}" type="presParOf" srcId="{145B5203-FB7F-44DE-9645-8BD364EB02DC}" destId="{09E63CFA-CE5C-47DA-939E-11F740A1B9F1}" srcOrd="3" destOrd="0" presId="urn:microsoft.com/office/officeart/2005/8/layout/cycle2"/>
    <dgm:cxn modelId="{1497A572-21F3-4474-B2EB-37CE203163BF}" type="presParOf" srcId="{09E63CFA-CE5C-47DA-939E-11F740A1B9F1}" destId="{10C5E12B-FD54-457E-B0F3-A242A4AE9053}" srcOrd="0" destOrd="0" presId="urn:microsoft.com/office/officeart/2005/8/layout/cycle2"/>
    <dgm:cxn modelId="{A44487C3-3521-4E77-AD37-F4DA09872B87}" type="presParOf" srcId="{145B5203-FB7F-44DE-9645-8BD364EB02DC}" destId="{D57F4D84-1399-45B3-B9EC-8DFB6431E39B}" srcOrd="4" destOrd="0" presId="urn:microsoft.com/office/officeart/2005/8/layout/cycle2"/>
    <dgm:cxn modelId="{B38E94A0-6547-4A5F-98DB-25660DA8AF4B}" type="presParOf" srcId="{145B5203-FB7F-44DE-9645-8BD364EB02DC}" destId="{761FEC65-2D3A-46F5-AFA7-F3168FB52E11}" srcOrd="5" destOrd="0" presId="urn:microsoft.com/office/officeart/2005/8/layout/cycle2"/>
    <dgm:cxn modelId="{ED549D2B-C32F-4BA7-8AF3-4098C86C17F8}" type="presParOf" srcId="{761FEC65-2D3A-46F5-AFA7-F3168FB52E11}" destId="{F6A005C6-660C-4759-AC88-4330ADFA28A8}" srcOrd="0" destOrd="0" presId="urn:microsoft.com/office/officeart/2005/8/layout/cycle2"/>
    <dgm:cxn modelId="{15AED844-1D17-4F16-80D7-43E84DF40E30}" type="presParOf" srcId="{145B5203-FB7F-44DE-9645-8BD364EB02DC}" destId="{3794E48D-AE7E-4152-9C0E-DCDB7FC470E6}" srcOrd="6" destOrd="0" presId="urn:microsoft.com/office/officeart/2005/8/layout/cycle2"/>
    <dgm:cxn modelId="{BA3C9BB2-4493-402D-B292-39D6932E4A05}" type="presParOf" srcId="{145B5203-FB7F-44DE-9645-8BD364EB02DC}" destId="{818D99E8-5E30-4F02-93AA-1F3880C30DB1}" srcOrd="7" destOrd="0" presId="urn:microsoft.com/office/officeart/2005/8/layout/cycle2"/>
    <dgm:cxn modelId="{43BADE30-1BFE-47F4-A7FE-B005DFADFA12}" type="presParOf" srcId="{818D99E8-5E30-4F02-93AA-1F3880C30DB1}" destId="{56AB1B7B-EEDB-4537-A904-07193F010DD7}" srcOrd="0" destOrd="0" presId="urn:microsoft.com/office/officeart/2005/8/layout/cycle2"/>
    <dgm:cxn modelId="{C114CFC8-C0FC-4F2C-A463-CB39BEBD8C78}" type="presParOf" srcId="{145B5203-FB7F-44DE-9645-8BD364EB02DC}" destId="{345BDFB8-2117-4112-A1D2-5B4DE3890D82}" srcOrd="8" destOrd="0" presId="urn:microsoft.com/office/officeart/2005/8/layout/cycle2"/>
    <dgm:cxn modelId="{C660B2D8-0CFF-46D7-84D5-E99C45DBD3BD}" type="presParOf" srcId="{145B5203-FB7F-44DE-9645-8BD364EB02DC}" destId="{5DD7D6E5-832C-44E6-91DC-DB66B95BB020}" srcOrd="9" destOrd="0" presId="urn:microsoft.com/office/officeart/2005/8/layout/cycle2"/>
    <dgm:cxn modelId="{E3ABCBCF-D6EA-4675-B9CB-C230D80993D3}" type="presParOf" srcId="{5DD7D6E5-832C-44E6-91DC-DB66B95BB020}" destId="{1BEC6BBA-A3E6-43D8-A95D-A831F75AEDC6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BD95DDA-81A2-4406-8203-C51462ED5425}" type="doc">
      <dgm:prSet loTypeId="urn:microsoft.com/office/officeart/2005/8/layout/cycle2" loCatId="cycle" qsTypeId="urn:microsoft.com/office/officeart/2005/8/quickstyle/3d1" qsCatId="3D" csTypeId="urn:microsoft.com/office/officeart/2005/8/colors/colorful1#2" csCatId="colorful" phldr="1"/>
      <dgm:spPr/>
      <dgm:t>
        <a:bodyPr/>
        <a:lstStyle/>
        <a:p>
          <a:endParaRPr lang="en-US"/>
        </a:p>
      </dgm:t>
    </dgm:pt>
    <dgm:pt modelId="{1C1C7B28-70A4-4731-B85D-644ECA580FED}">
      <dgm:prSet phldrT="[Text]" custT="1"/>
      <dgm:spPr>
        <a:solidFill>
          <a:srgbClr val="7030A0"/>
        </a:solidFill>
      </dgm:spPr>
      <dgm:t>
        <a:bodyPr/>
        <a:lstStyle/>
        <a:p>
          <a:r>
            <a:rPr lang="en-US" sz="2000" b="1" dirty="0" smtClean="0"/>
            <a:t>Implement</a:t>
          </a:r>
          <a:endParaRPr lang="en-US" sz="2000" b="1" dirty="0"/>
        </a:p>
      </dgm:t>
    </dgm:pt>
    <dgm:pt modelId="{E4AA3275-CF9C-4062-B309-930BAF236BCE}" type="parTrans" cxnId="{47843C87-998C-4D92-9BFB-A765C57D4753}">
      <dgm:prSet/>
      <dgm:spPr/>
      <dgm:t>
        <a:bodyPr/>
        <a:lstStyle/>
        <a:p>
          <a:endParaRPr lang="en-US" sz="2000" b="1"/>
        </a:p>
      </dgm:t>
    </dgm:pt>
    <dgm:pt modelId="{6A879299-A22E-40D8-B3C1-27AD216A3427}" type="sibTrans" cxnId="{47843C87-998C-4D92-9BFB-A765C57D4753}">
      <dgm:prSet custT="1"/>
      <dgm:spPr>
        <a:solidFill>
          <a:srgbClr val="7030A0"/>
        </a:solidFill>
      </dgm:spPr>
      <dgm:t>
        <a:bodyPr/>
        <a:lstStyle/>
        <a:p>
          <a:endParaRPr lang="en-US" sz="2000" b="1"/>
        </a:p>
      </dgm:t>
    </dgm:pt>
    <dgm:pt modelId="{D9664CB4-FF3B-4983-AB67-26DE2D4C6D87}">
      <dgm:prSet phldrT="[Text]" custT="1"/>
      <dgm:spPr>
        <a:solidFill>
          <a:schemeClr val="accent6"/>
        </a:solidFill>
      </dgm:spPr>
      <dgm:t>
        <a:bodyPr/>
        <a:lstStyle/>
        <a:p>
          <a:r>
            <a:rPr lang="en-US" sz="2000" b="1" dirty="0" smtClean="0"/>
            <a:t>Evolution</a:t>
          </a:r>
          <a:endParaRPr lang="en-US" sz="2000" b="1" dirty="0"/>
        </a:p>
      </dgm:t>
    </dgm:pt>
    <dgm:pt modelId="{7EAAB8C8-526C-4342-BCE0-1B8E83D9A9D5}" type="parTrans" cxnId="{FAAD7CDC-F6A2-4530-B0D4-0A4318423EA9}">
      <dgm:prSet/>
      <dgm:spPr/>
      <dgm:t>
        <a:bodyPr/>
        <a:lstStyle/>
        <a:p>
          <a:endParaRPr lang="en-US" sz="2000" b="1"/>
        </a:p>
      </dgm:t>
    </dgm:pt>
    <dgm:pt modelId="{40C38D30-6874-48F3-81BE-2182B1989401}" type="sibTrans" cxnId="{FAAD7CDC-F6A2-4530-B0D4-0A4318423EA9}">
      <dgm:prSet custT="1"/>
      <dgm:spPr>
        <a:solidFill>
          <a:schemeClr val="accent6"/>
        </a:solidFill>
      </dgm:spPr>
      <dgm:t>
        <a:bodyPr/>
        <a:lstStyle/>
        <a:p>
          <a:endParaRPr lang="en-US" sz="2000" b="1"/>
        </a:p>
      </dgm:t>
    </dgm:pt>
    <dgm:pt modelId="{145B5203-FB7F-44DE-9645-8BD364EB02DC}" type="pres">
      <dgm:prSet presAssocID="{CBD95DDA-81A2-4406-8203-C51462ED5425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57F4D84-1399-45B3-B9EC-8DFB6431E39B}" type="pres">
      <dgm:prSet presAssocID="{1C1C7B28-70A4-4731-B85D-644ECA580FED}" presName="node" presStyleLbl="node1" presStyleIdx="0" presStyleCnt="2" custScaleX="132392" custRadScaleRad="102009" custRadScaleInc="-845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61FEC65-2D3A-46F5-AFA7-F3168FB52E11}" type="pres">
      <dgm:prSet presAssocID="{6A879299-A22E-40D8-B3C1-27AD216A3427}" presName="sibTrans" presStyleLbl="sibTrans2D1" presStyleIdx="0" presStyleCnt="2"/>
      <dgm:spPr/>
      <dgm:t>
        <a:bodyPr/>
        <a:lstStyle/>
        <a:p>
          <a:endParaRPr lang="en-US"/>
        </a:p>
      </dgm:t>
    </dgm:pt>
    <dgm:pt modelId="{F6A005C6-660C-4759-AC88-4330ADFA28A8}" type="pres">
      <dgm:prSet presAssocID="{6A879299-A22E-40D8-B3C1-27AD216A3427}" presName="connectorText" presStyleLbl="sibTrans2D1" presStyleIdx="0" presStyleCnt="2"/>
      <dgm:spPr/>
      <dgm:t>
        <a:bodyPr/>
        <a:lstStyle/>
        <a:p>
          <a:endParaRPr lang="en-US"/>
        </a:p>
      </dgm:t>
    </dgm:pt>
    <dgm:pt modelId="{345BDFB8-2117-4112-A1D2-5B4DE3890D82}" type="pres">
      <dgm:prSet presAssocID="{D9664CB4-FF3B-4983-AB67-26DE2D4C6D87}" presName="node" presStyleLbl="node1" presStyleIdx="1" presStyleCnt="2" custScaleX="13712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DD7D6E5-832C-44E6-91DC-DB66B95BB020}" type="pres">
      <dgm:prSet presAssocID="{40C38D30-6874-48F3-81BE-2182B1989401}" presName="sibTrans" presStyleLbl="sibTrans2D1" presStyleIdx="1" presStyleCnt="2"/>
      <dgm:spPr/>
      <dgm:t>
        <a:bodyPr/>
        <a:lstStyle/>
        <a:p>
          <a:endParaRPr lang="en-US"/>
        </a:p>
      </dgm:t>
    </dgm:pt>
    <dgm:pt modelId="{1BEC6BBA-A3E6-43D8-A95D-A831F75AEDC6}" type="pres">
      <dgm:prSet presAssocID="{40C38D30-6874-48F3-81BE-2182B1989401}" presName="connectorText" presStyleLbl="sibTrans2D1" presStyleIdx="1" presStyleCnt="2"/>
      <dgm:spPr/>
      <dgm:t>
        <a:bodyPr/>
        <a:lstStyle/>
        <a:p>
          <a:endParaRPr lang="en-US"/>
        </a:p>
      </dgm:t>
    </dgm:pt>
  </dgm:ptLst>
  <dgm:cxnLst>
    <dgm:cxn modelId="{E566993A-9601-4C63-925F-9F651DB3EE04}" type="presOf" srcId="{1C1C7B28-70A4-4731-B85D-644ECA580FED}" destId="{D57F4D84-1399-45B3-B9EC-8DFB6431E39B}" srcOrd="0" destOrd="0" presId="urn:microsoft.com/office/officeart/2005/8/layout/cycle2"/>
    <dgm:cxn modelId="{FE601616-E333-47C1-8159-DFAEBDD4BBA6}" type="presOf" srcId="{6A879299-A22E-40D8-B3C1-27AD216A3427}" destId="{761FEC65-2D3A-46F5-AFA7-F3168FB52E11}" srcOrd="0" destOrd="0" presId="urn:microsoft.com/office/officeart/2005/8/layout/cycle2"/>
    <dgm:cxn modelId="{3188C9DD-4D30-4EDC-8909-1FE24061AC13}" type="presOf" srcId="{D9664CB4-FF3B-4983-AB67-26DE2D4C6D87}" destId="{345BDFB8-2117-4112-A1D2-5B4DE3890D82}" srcOrd="0" destOrd="0" presId="urn:microsoft.com/office/officeart/2005/8/layout/cycle2"/>
    <dgm:cxn modelId="{396F4EB8-C0AA-4502-9202-D8E848512FBF}" type="presOf" srcId="{CBD95DDA-81A2-4406-8203-C51462ED5425}" destId="{145B5203-FB7F-44DE-9645-8BD364EB02DC}" srcOrd="0" destOrd="0" presId="urn:microsoft.com/office/officeart/2005/8/layout/cycle2"/>
    <dgm:cxn modelId="{47843C87-998C-4D92-9BFB-A765C57D4753}" srcId="{CBD95DDA-81A2-4406-8203-C51462ED5425}" destId="{1C1C7B28-70A4-4731-B85D-644ECA580FED}" srcOrd="0" destOrd="0" parTransId="{E4AA3275-CF9C-4062-B309-930BAF236BCE}" sibTransId="{6A879299-A22E-40D8-B3C1-27AD216A3427}"/>
    <dgm:cxn modelId="{861ABF82-312D-4E20-8838-B94109D178B2}" type="presOf" srcId="{40C38D30-6874-48F3-81BE-2182B1989401}" destId="{1BEC6BBA-A3E6-43D8-A95D-A831F75AEDC6}" srcOrd="1" destOrd="0" presId="urn:microsoft.com/office/officeart/2005/8/layout/cycle2"/>
    <dgm:cxn modelId="{52A332B0-B6CE-429D-9735-8D5EBB1756C7}" type="presOf" srcId="{6A879299-A22E-40D8-B3C1-27AD216A3427}" destId="{F6A005C6-660C-4759-AC88-4330ADFA28A8}" srcOrd="1" destOrd="0" presId="urn:microsoft.com/office/officeart/2005/8/layout/cycle2"/>
    <dgm:cxn modelId="{09BEC2FB-1D0B-4996-894E-D27B6239D42F}" type="presOf" srcId="{40C38D30-6874-48F3-81BE-2182B1989401}" destId="{5DD7D6E5-832C-44E6-91DC-DB66B95BB020}" srcOrd="0" destOrd="0" presId="urn:microsoft.com/office/officeart/2005/8/layout/cycle2"/>
    <dgm:cxn modelId="{FAAD7CDC-F6A2-4530-B0D4-0A4318423EA9}" srcId="{CBD95DDA-81A2-4406-8203-C51462ED5425}" destId="{D9664CB4-FF3B-4983-AB67-26DE2D4C6D87}" srcOrd="1" destOrd="0" parTransId="{7EAAB8C8-526C-4342-BCE0-1B8E83D9A9D5}" sibTransId="{40C38D30-6874-48F3-81BE-2182B1989401}"/>
    <dgm:cxn modelId="{B514B016-6F2D-4492-8F70-530E9B872796}" type="presParOf" srcId="{145B5203-FB7F-44DE-9645-8BD364EB02DC}" destId="{D57F4D84-1399-45B3-B9EC-8DFB6431E39B}" srcOrd="0" destOrd="0" presId="urn:microsoft.com/office/officeart/2005/8/layout/cycle2"/>
    <dgm:cxn modelId="{4A5E9718-3DCB-4476-BB0D-5684499506B1}" type="presParOf" srcId="{145B5203-FB7F-44DE-9645-8BD364EB02DC}" destId="{761FEC65-2D3A-46F5-AFA7-F3168FB52E11}" srcOrd="1" destOrd="0" presId="urn:microsoft.com/office/officeart/2005/8/layout/cycle2"/>
    <dgm:cxn modelId="{129B326A-F98E-4C6D-8606-F1F950805EB9}" type="presParOf" srcId="{761FEC65-2D3A-46F5-AFA7-F3168FB52E11}" destId="{F6A005C6-660C-4759-AC88-4330ADFA28A8}" srcOrd="0" destOrd="0" presId="urn:microsoft.com/office/officeart/2005/8/layout/cycle2"/>
    <dgm:cxn modelId="{1FFDAF8F-0504-4A8F-821C-A31A0354E9F3}" type="presParOf" srcId="{145B5203-FB7F-44DE-9645-8BD364EB02DC}" destId="{345BDFB8-2117-4112-A1D2-5B4DE3890D82}" srcOrd="2" destOrd="0" presId="urn:microsoft.com/office/officeart/2005/8/layout/cycle2"/>
    <dgm:cxn modelId="{6E5CD0A0-C59E-4E1F-8354-EF7F54D5FD7A}" type="presParOf" srcId="{145B5203-FB7F-44DE-9645-8BD364EB02DC}" destId="{5DD7D6E5-832C-44E6-91DC-DB66B95BB020}" srcOrd="3" destOrd="0" presId="urn:microsoft.com/office/officeart/2005/8/layout/cycle2"/>
    <dgm:cxn modelId="{AFC5B4B6-B42E-4138-A3F0-BFE89D042748}" type="presParOf" srcId="{5DD7D6E5-832C-44E6-91DC-DB66B95BB020}" destId="{1BEC6BBA-A3E6-43D8-A95D-A831F75AEDC6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BD95DDA-81A2-4406-8203-C51462ED5425}" type="doc">
      <dgm:prSet loTypeId="urn:microsoft.com/office/officeart/2005/8/layout/cycle2" loCatId="cycle" qsTypeId="urn:microsoft.com/office/officeart/2005/8/quickstyle/3d1" qsCatId="3D" csTypeId="urn:microsoft.com/office/officeart/2005/8/colors/colorful1#3" csCatId="colorful" phldr="1"/>
      <dgm:spPr/>
      <dgm:t>
        <a:bodyPr/>
        <a:lstStyle/>
        <a:p>
          <a:endParaRPr lang="en-US"/>
        </a:p>
      </dgm:t>
    </dgm:pt>
    <dgm:pt modelId="{B10A7154-0D2E-47DD-AB19-5FCFD9C9EA99}">
      <dgm:prSet phldrT="[Text]" custT="1"/>
      <dgm:spPr/>
      <dgm:t>
        <a:bodyPr/>
        <a:lstStyle/>
        <a:p>
          <a:r>
            <a:rPr lang="en-US" sz="2000" b="1" dirty="0" smtClean="0"/>
            <a:t>Requirements Analysis</a:t>
          </a:r>
          <a:endParaRPr lang="en-US" sz="2000" b="1" dirty="0"/>
        </a:p>
      </dgm:t>
    </dgm:pt>
    <dgm:pt modelId="{796B3CE0-DF1A-4C5A-83AF-98521F089D5F}" type="parTrans" cxnId="{434CE1CF-1855-431A-85F6-0FD36FF859D8}">
      <dgm:prSet/>
      <dgm:spPr/>
      <dgm:t>
        <a:bodyPr/>
        <a:lstStyle/>
        <a:p>
          <a:endParaRPr lang="en-US" sz="2000" b="1"/>
        </a:p>
      </dgm:t>
    </dgm:pt>
    <dgm:pt modelId="{7F4DC78F-2C1A-49A1-B381-07E7A7E2C866}" type="sibTrans" cxnId="{434CE1CF-1855-431A-85F6-0FD36FF859D8}">
      <dgm:prSet custT="1"/>
      <dgm:spPr/>
      <dgm:t>
        <a:bodyPr/>
        <a:lstStyle/>
        <a:p>
          <a:endParaRPr lang="en-US" sz="2000" b="1"/>
        </a:p>
      </dgm:t>
    </dgm:pt>
    <dgm:pt modelId="{74DCF6C3-7BE7-48D2-8159-DAC2D4738DBB}">
      <dgm:prSet phldrT="[Text]" custT="1"/>
      <dgm:spPr/>
      <dgm:t>
        <a:bodyPr/>
        <a:lstStyle/>
        <a:p>
          <a:r>
            <a:rPr lang="en-US" sz="2000" b="1" dirty="0" smtClean="0"/>
            <a:t>Design</a:t>
          </a:r>
          <a:endParaRPr lang="en-US" sz="2000" b="1" dirty="0"/>
        </a:p>
      </dgm:t>
    </dgm:pt>
    <dgm:pt modelId="{FB9E40A5-E369-4C6C-BFCE-7B42E23B6E04}" type="parTrans" cxnId="{05DF558C-6893-4BBE-BE79-0A0EC612A60D}">
      <dgm:prSet/>
      <dgm:spPr/>
      <dgm:t>
        <a:bodyPr/>
        <a:lstStyle/>
        <a:p>
          <a:endParaRPr lang="en-US" sz="2000" b="1"/>
        </a:p>
      </dgm:t>
    </dgm:pt>
    <dgm:pt modelId="{238B430E-43A6-4689-BF89-EC8E8A4F4950}" type="sibTrans" cxnId="{05DF558C-6893-4BBE-BE79-0A0EC612A60D}">
      <dgm:prSet custT="1"/>
      <dgm:spPr/>
      <dgm:t>
        <a:bodyPr/>
        <a:lstStyle/>
        <a:p>
          <a:endParaRPr lang="en-US" sz="2000" b="1"/>
        </a:p>
      </dgm:t>
    </dgm:pt>
    <dgm:pt modelId="{1C1C7B28-70A4-4731-B85D-644ECA580FED}">
      <dgm:prSet phldrT="[Text]" custT="1"/>
      <dgm:spPr/>
      <dgm:t>
        <a:bodyPr/>
        <a:lstStyle/>
        <a:p>
          <a:r>
            <a:rPr lang="en-US" sz="2000" b="1" dirty="0" smtClean="0"/>
            <a:t>Implement</a:t>
          </a:r>
          <a:endParaRPr lang="en-US" sz="2000" b="1" dirty="0"/>
        </a:p>
      </dgm:t>
    </dgm:pt>
    <dgm:pt modelId="{E4AA3275-CF9C-4062-B309-930BAF236BCE}" type="parTrans" cxnId="{47843C87-998C-4D92-9BFB-A765C57D4753}">
      <dgm:prSet/>
      <dgm:spPr/>
      <dgm:t>
        <a:bodyPr/>
        <a:lstStyle/>
        <a:p>
          <a:endParaRPr lang="en-US" sz="2000" b="1"/>
        </a:p>
      </dgm:t>
    </dgm:pt>
    <dgm:pt modelId="{6A879299-A22E-40D8-B3C1-27AD216A3427}" type="sibTrans" cxnId="{47843C87-998C-4D92-9BFB-A765C57D4753}">
      <dgm:prSet custT="1"/>
      <dgm:spPr/>
      <dgm:t>
        <a:bodyPr/>
        <a:lstStyle/>
        <a:p>
          <a:endParaRPr lang="en-US" sz="2000" b="1"/>
        </a:p>
      </dgm:t>
    </dgm:pt>
    <dgm:pt modelId="{FED34922-74C8-4A2A-9979-8BB65DCBB357}">
      <dgm:prSet phldrT="[Text]" custT="1"/>
      <dgm:spPr/>
      <dgm:t>
        <a:bodyPr/>
        <a:lstStyle/>
        <a:p>
          <a:r>
            <a:rPr lang="en-US" sz="2000" b="1" dirty="0" smtClean="0"/>
            <a:t>Test</a:t>
          </a:r>
          <a:endParaRPr lang="en-US" sz="2000" b="1" dirty="0"/>
        </a:p>
      </dgm:t>
    </dgm:pt>
    <dgm:pt modelId="{AA0F950F-E31D-48C6-BD67-BDAB8177602D}" type="parTrans" cxnId="{6DA23F0D-6E1C-419C-8FD0-74DE18BFA67D}">
      <dgm:prSet/>
      <dgm:spPr/>
      <dgm:t>
        <a:bodyPr/>
        <a:lstStyle/>
        <a:p>
          <a:endParaRPr lang="en-US" sz="2000" b="1"/>
        </a:p>
      </dgm:t>
    </dgm:pt>
    <dgm:pt modelId="{C0833B84-3A08-4582-9ED0-9F4B8D1AD26F}" type="sibTrans" cxnId="{6DA23F0D-6E1C-419C-8FD0-74DE18BFA67D}">
      <dgm:prSet custT="1"/>
      <dgm:spPr/>
      <dgm:t>
        <a:bodyPr/>
        <a:lstStyle/>
        <a:p>
          <a:endParaRPr lang="en-US" sz="2000" b="1"/>
        </a:p>
      </dgm:t>
    </dgm:pt>
    <dgm:pt modelId="{D9664CB4-FF3B-4983-AB67-26DE2D4C6D87}">
      <dgm:prSet phldrT="[Text]" custT="1"/>
      <dgm:spPr/>
      <dgm:t>
        <a:bodyPr/>
        <a:lstStyle/>
        <a:p>
          <a:r>
            <a:rPr lang="en-US" sz="2000" b="1" dirty="0" smtClean="0"/>
            <a:t>Evolution</a:t>
          </a:r>
          <a:endParaRPr lang="en-US" sz="2000" b="1" dirty="0"/>
        </a:p>
      </dgm:t>
    </dgm:pt>
    <dgm:pt modelId="{7EAAB8C8-526C-4342-BCE0-1B8E83D9A9D5}" type="parTrans" cxnId="{FAAD7CDC-F6A2-4530-B0D4-0A4318423EA9}">
      <dgm:prSet/>
      <dgm:spPr/>
      <dgm:t>
        <a:bodyPr/>
        <a:lstStyle/>
        <a:p>
          <a:endParaRPr lang="en-US" sz="2000" b="1"/>
        </a:p>
      </dgm:t>
    </dgm:pt>
    <dgm:pt modelId="{40C38D30-6874-48F3-81BE-2182B1989401}" type="sibTrans" cxnId="{FAAD7CDC-F6A2-4530-B0D4-0A4318423EA9}">
      <dgm:prSet custT="1"/>
      <dgm:spPr/>
      <dgm:t>
        <a:bodyPr/>
        <a:lstStyle/>
        <a:p>
          <a:endParaRPr lang="en-US" sz="2000" b="1"/>
        </a:p>
      </dgm:t>
    </dgm:pt>
    <dgm:pt modelId="{145B5203-FB7F-44DE-9645-8BD364EB02DC}" type="pres">
      <dgm:prSet presAssocID="{CBD95DDA-81A2-4406-8203-C51462ED5425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4400F8B-D1EE-4382-AC8E-24816B3C947C}" type="pres">
      <dgm:prSet presAssocID="{B10A7154-0D2E-47DD-AB19-5FCFD9C9EA99}" presName="node" presStyleLbl="node1" presStyleIdx="0" presStyleCnt="5" custScaleX="14121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26650D0-84C8-4511-A2C5-D69916DBD154}" type="pres">
      <dgm:prSet presAssocID="{7F4DC78F-2C1A-49A1-B381-07E7A7E2C866}" presName="sibTrans" presStyleLbl="sibTrans2D1" presStyleIdx="0" presStyleCnt="5"/>
      <dgm:spPr/>
      <dgm:t>
        <a:bodyPr/>
        <a:lstStyle/>
        <a:p>
          <a:endParaRPr lang="en-US"/>
        </a:p>
      </dgm:t>
    </dgm:pt>
    <dgm:pt modelId="{60BF126E-7FDB-48CA-9F45-64137100AA2B}" type="pres">
      <dgm:prSet presAssocID="{7F4DC78F-2C1A-49A1-B381-07E7A7E2C866}" presName="connectorText" presStyleLbl="sibTrans2D1" presStyleIdx="0" presStyleCnt="5"/>
      <dgm:spPr/>
      <dgm:t>
        <a:bodyPr/>
        <a:lstStyle/>
        <a:p>
          <a:endParaRPr lang="en-US"/>
        </a:p>
      </dgm:t>
    </dgm:pt>
    <dgm:pt modelId="{5E474535-8FDC-44A2-91B6-43131734684B}" type="pres">
      <dgm:prSet presAssocID="{74DCF6C3-7BE7-48D2-8159-DAC2D4738DBB}" presName="node" presStyleLbl="node1" presStyleIdx="1" presStyleCnt="5" custScaleX="13220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9E63CFA-CE5C-47DA-939E-11F740A1B9F1}" type="pres">
      <dgm:prSet presAssocID="{238B430E-43A6-4689-BF89-EC8E8A4F4950}" presName="sibTrans" presStyleLbl="sibTrans2D1" presStyleIdx="1" presStyleCnt="5"/>
      <dgm:spPr/>
      <dgm:t>
        <a:bodyPr/>
        <a:lstStyle/>
        <a:p>
          <a:endParaRPr lang="en-US"/>
        </a:p>
      </dgm:t>
    </dgm:pt>
    <dgm:pt modelId="{10C5E12B-FD54-457E-B0F3-A242A4AE9053}" type="pres">
      <dgm:prSet presAssocID="{238B430E-43A6-4689-BF89-EC8E8A4F4950}" presName="connectorText" presStyleLbl="sibTrans2D1" presStyleIdx="1" presStyleCnt="5"/>
      <dgm:spPr/>
      <dgm:t>
        <a:bodyPr/>
        <a:lstStyle/>
        <a:p>
          <a:endParaRPr lang="en-US"/>
        </a:p>
      </dgm:t>
    </dgm:pt>
    <dgm:pt modelId="{D57F4D84-1399-45B3-B9EC-8DFB6431E39B}" type="pres">
      <dgm:prSet presAssocID="{1C1C7B28-70A4-4731-B85D-644ECA580FED}" presName="node" presStyleLbl="node1" presStyleIdx="2" presStyleCnt="5" custScaleX="132392" custRadScaleRad="102009" custRadScaleInc="-845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61FEC65-2D3A-46F5-AFA7-F3168FB52E11}" type="pres">
      <dgm:prSet presAssocID="{6A879299-A22E-40D8-B3C1-27AD216A3427}" presName="sibTrans" presStyleLbl="sibTrans2D1" presStyleIdx="2" presStyleCnt="5"/>
      <dgm:spPr/>
      <dgm:t>
        <a:bodyPr/>
        <a:lstStyle/>
        <a:p>
          <a:endParaRPr lang="en-US"/>
        </a:p>
      </dgm:t>
    </dgm:pt>
    <dgm:pt modelId="{F6A005C6-660C-4759-AC88-4330ADFA28A8}" type="pres">
      <dgm:prSet presAssocID="{6A879299-A22E-40D8-B3C1-27AD216A3427}" presName="connectorText" presStyleLbl="sibTrans2D1" presStyleIdx="2" presStyleCnt="5"/>
      <dgm:spPr/>
      <dgm:t>
        <a:bodyPr/>
        <a:lstStyle/>
        <a:p>
          <a:endParaRPr lang="en-US"/>
        </a:p>
      </dgm:t>
    </dgm:pt>
    <dgm:pt modelId="{3794E48D-AE7E-4152-9C0E-DCDB7FC470E6}" type="pres">
      <dgm:prSet presAssocID="{FED34922-74C8-4A2A-9979-8BB65DCBB357}" presName="node" presStyleLbl="node1" presStyleIdx="3" presStyleCnt="5" custScaleX="132454" custRadScaleRad="102769" custRadScaleInc="989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18D99E8-5E30-4F02-93AA-1F3880C30DB1}" type="pres">
      <dgm:prSet presAssocID="{C0833B84-3A08-4582-9ED0-9F4B8D1AD26F}" presName="sibTrans" presStyleLbl="sibTrans2D1" presStyleIdx="3" presStyleCnt="5"/>
      <dgm:spPr/>
      <dgm:t>
        <a:bodyPr/>
        <a:lstStyle/>
        <a:p>
          <a:endParaRPr lang="en-US"/>
        </a:p>
      </dgm:t>
    </dgm:pt>
    <dgm:pt modelId="{56AB1B7B-EEDB-4537-A904-07193F010DD7}" type="pres">
      <dgm:prSet presAssocID="{C0833B84-3A08-4582-9ED0-9F4B8D1AD26F}" presName="connectorText" presStyleLbl="sibTrans2D1" presStyleIdx="3" presStyleCnt="5"/>
      <dgm:spPr/>
      <dgm:t>
        <a:bodyPr/>
        <a:lstStyle/>
        <a:p>
          <a:endParaRPr lang="en-US"/>
        </a:p>
      </dgm:t>
    </dgm:pt>
    <dgm:pt modelId="{345BDFB8-2117-4112-A1D2-5B4DE3890D82}" type="pres">
      <dgm:prSet presAssocID="{D9664CB4-FF3B-4983-AB67-26DE2D4C6D87}" presName="node" presStyleLbl="node1" presStyleIdx="4" presStyleCnt="5" custScaleX="13712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DD7D6E5-832C-44E6-91DC-DB66B95BB020}" type="pres">
      <dgm:prSet presAssocID="{40C38D30-6874-48F3-81BE-2182B1989401}" presName="sibTrans" presStyleLbl="sibTrans2D1" presStyleIdx="4" presStyleCnt="5"/>
      <dgm:spPr/>
      <dgm:t>
        <a:bodyPr/>
        <a:lstStyle/>
        <a:p>
          <a:endParaRPr lang="en-US"/>
        </a:p>
      </dgm:t>
    </dgm:pt>
    <dgm:pt modelId="{1BEC6BBA-A3E6-43D8-A95D-A831F75AEDC6}" type="pres">
      <dgm:prSet presAssocID="{40C38D30-6874-48F3-81BE-2182B1989401}" presName="connectorText" presStyleLbl="sibTrans2D1" presStyleIdx="4" presStyleCnt="5"/>
      <dgm:spPr/>
      <dgm:t>
        <a:bodyPr/>
        <a:lstStyle/>
        <a:p>
          <a:endParaRPr lang="en-US"/>
        </a:p>
      </dgm:t>
    </dgm:pt>
  </dgm:ptLst>
  <dgm:cxnLst>
    <dgm:cxn modelId="{A80E2B02-3AA8-446C-836D-3195E5E067B3}" type="presOf" srcId="{B10A7154-0D2E-47DD-AB19-5FCFD9C9EA99}" destId="{D4400F8B-D1EE-4382-AC8E-24816B3C947C}" srcOrd="0" destOrd="0" presId="urn:microsoft.com/office/officeart/2005/8/layout/cycle2"/>
    <dgm:cxn modelId="{05DF558C-6893-4BBE-BE79-0A0EC612A60D}" srcId="{CBD95DDA-81A2-4406-8203-C51462ED5425}" destId="{74DCF6C3-7BE7-48D2-8159-DAC2D4738DBB}" srcOrd="1" destOrd="0" parTransId="{FB9E40A5-E369-4C6C-BFCE-7B42E23B6E04}" sibTransId="{238B430E-43A6-4689-BF89-EC8E8A4F4950}"/>
    <dgm:cxn modelId="{6DA23F0D-6E1C-419C-8FD0-74DE18BFA67D}" srcId="{CBD95DDA-81A2-4406-8203-C51462ED5425}" destId="{FED34922-74C8-4A2A-9979-8BB65DCBB357}" srcOrd="3" destOrd="0" parTransId="{AA0F950F-E31D-48C6-BD67-BDAB8177602D}" sibTransId="{C0833B84-3A08-4582-9ED0-9F4B8D1AD26F}"/>
    <dgm:cxn modelId="{EA0D3BB7-789D-4953-A598-93100EA25613}" type="presOf" srcId="{1C1C7B28-70A4-4731-B85D-644ECA580FED}" destId="{D57F4D84-1399-45B3-B9EC-8DFB6431E39B}" srcOrd="0" destOrd="0" presId="urn:microsoft.com/office/officeart/2005/8/layout/cycle2"/>
    <dgm:cxn modelId="{1D575AA1-A866-466F-9CF1-1AA13D618EE4}" type="presOf" srcId="{CBD95DDA-81A2-4406-8203-C51462ED5425}" destId="{145B5203-FB7F-44DE-9645-8BD364EB02DC}" srcOrd="0" destOrd="0" presId="urn:microsoft.com/office/officeart/2005/8/layout/cycle2"/>
    <dgm:cxn modelId="{F316A98E-0F2E-4A9E-8B7A-A52975BC857F}" type="presOf" srcId="{C0833B84-3A08-4582-9ED0-9F4B8D1AD26F}" destId="{56AB1B7B-EEDB-4537-A904-07193F010DD7}" srcOrd="1" destOrd="0" presId="urn:microsoft.com/office/officeart/2005/8/layout/cycle2"/>
    <dgm:cxn modelId="{EAF1FF38-5B7A-4F07-8649-420737E782E0}" type="presOf" srcId="{7F4DC78F-2C1A-49A1-B381-07E7A7E2C866}" destId="{C26650D0-84C8-4511-A2C5-D69916DBD154}" srcOrd="0" destOrd="0" presId="urn:microsoft.com/office/officeart/2005/8/layout/cycle2"/>
    <dgm:cxn modelId="{1C3DA395-219F-4B47-9540-40FB604E9257}" type="presOf" srcId="{FED34922-74C8-4A2A-9979-8BB65DCBB357}" destId="{3794E48D-AE7E-4152-9C0E-DCDB7FC470E6}" srcOrd="0" destOrd="0" presId="urn:microsoft.com/office/officeart/2005/8/layout/cycle2"/>
    <dgm:cxn modelId="{477AF6CA-EB6A-47C0-8136-2FCA934B91D5}" type="presOf" srcId="{238B430E-43A6-4689-BF89-EC8E8A4F4950}" destId="{10C5E12B-FD54-457E-B0F3-A242A4AE9053}" srcOrd="1" destOrd="0" presId="urn:microsoft.com/office/officeart/2005/8/layout/cycle2"/>
    <dgm:cxn modelId="{47843C87-998C-4D92-9BFB-A765C57D4753}" srcId="{CBD95DDA-81A2-4406-8203-C51462ED5425}" destId="{1C1C7B28-70A4-4731-B85D-644ECA580FED}" srcOrd="2" destOrd="0" parTransId="{E4AA3275-CF9C-4062-B309-930BAF236BCE}" sibTransId="{6A879299-A22E-40D8-B3C1-27AD216A3427}"/>
    <dgm:cxn modelId="{64EE66C7-2FA7-4B96-87BA-68F5067F93A2}" type="presOf" srcId="{C0833B84-3A08-4582-9ED0-9F4B8D1AD26F}" destId="{818D99E8-5E30-4F02-93AA-1F3880C30DB1}" srcOrd="0" destOrd="0" presId="urn:microsoft.com/office/officeart/2005/8/layout/cycle2"/>
    <dgm:cxn modelId="{D65F64DB-38C5-423F-8EF2-3B61E3C3FEF0}" type="presOf" srcId="{238B430E-43A6-4689-BF89-EC8E8A4F4950}" destId="{09E63CFA-CE5C-47DA-939E-11F740A1B9F1}" srcOrd="0" destOrd="0" presId="urn:microsoft.com/office/officeart/2005/8/layout/cycle2"/>
    <dgm:cxn modelId="{8282887E-D988-4913-B605-C66C5412ADC4}" type="presOf" srcId="{6A879299-A22E-40D8-B3C1-27AD216A3427}" destId="{761FEC65-2D3A-46F5-AFA7-F3168FB52E11}" srcOrd="0" destOrd="0" presId="urn:microsoft.com/office/officeart/2005/8/layout/cycle2"/>
    <dgm:cxn modelId="{23F55184-C6E5-4F04-81B1-D9BE321D58FD}" type="presOf" srcId="{40C38D30-6874-48F3-81BE-2182B1989401}" destId="{1BEC6BBA-A3E6-43D8-A95D-A831F75AEDC6}" srcOrd="1" destOrd="0" presId="urn:microsoft.com/office/officeart/2005/8/layout/cycle2"/>
    <dgm:cxn modelId="{5725F577-E978-428D-9BC2-73E2C6355E08}" type="presOf" srcId="{40C38D30-6874-48F3-81BE-2182B1989401}" destId="{5DD7D6E5-832C-44E6-91DC-DB66B95BB020}" srcOrd="0" destOrd="0" presId="urn:microsoft.com/office/officeart/2005/8/layout/cycle2"/>
    <dgm:cxn modelId="{32B00421-2DA2-4D4F-96AC-5546A1D6422C}" type="presOf" srcId="{74DCF6C3-7BE7-48D2-8159-DAC2D4738DBB}" destId="{5E474535-8FDC-44A2-91B6-43131734684B}" srcOrd="0" destOrd="0" presId="urn:microsoft.com/office/officeart/2005/8/layout/cycle2"/>
    <dgm:cxn modelId="{BC47779D-C2DE-4209-8882-227C33B258FF}" type="presOf" srcId="{6A879299-A22E-40D8-B3C1-27AD216A3427}" destId="{F6A005C6-660C-4759-AC88-4330ADFA28A8}" srcOrd="1" destOrd="0" presId="urn:microsoft.com/office/officeart/2005/8/layout/cycle2"/>
    <dgm:cxn modelId="{3E8FB5BE-6893-48D8-94A7-60710AD74FE0}" type="presOf" srcId="{7F4DC78F-2C1A-49A1-B381-07E7A7E2C866}" destId="{60BF126E-7FDB-48CA-9F45-64137100AA2B}" srcOrd="1" destOrd="0" presId="urn:microsoft.com/office/officeart/2005/8/layout/cycle2"/>
    <dgm:cxn modelId="{E27C9AC4-240F-49B7-BBB9-9D319AC808AE}" type="presOf" srcId="{D9664CB4-FF3B-4983-AB67-26DE2D4C6D87}" destId="{345BDFB8-2117-4112-A1D2-5B4DE3890D82}" srcOrd="0" destOrd="0" presId="urn:microsoft.com/office/officeart/2005/8/layout/cycle2"/>
    <dgm:cxn modelId="{FAAD7CDC-F6A2-4530-B0D4-0A4318423EA9}" srcId="{CBD95DDA-81A2-4406-8203-C51462ED5425}" destId="{D9664CB4-FF3B-4983-AB67-26DE2D4C6D87}" srcOrd="4" destOrd="0" parTransId="{7EAAB8C8-526C-4342-BCE0-1B8E83D9A9D5}" sibTransId="{40C38D30-6874-48F3-81BE-2182B1989401}"/>
    <dgm:cxn modelId="{434CE1CF-1855-431A-85F6-0FD36FF859D8}" srcId="{CBD95DDA-81A2-4406-8203-C51462ED5425}" destId="{B10A7154-0D2E-47DD-AB19-5FCFD9C9EA99}" srcOrd="0" destOrd="0" parTransId="{796B3CE0-DF1A-4C5A-83AF-98521F089D5F}" sibTransId="{7F4DC78F-2C1A-49A1-B381-07E7A7E2C866}"/>
    <dgm:cxn modelId="{F9D5F1EE-FAC4-4AD8-AE0B-158446144440}" type="presParOf" srcId="{145B5203-FB7F-44DE-9645-8BD364EB02DC}" destId="{D4400F8B-D1EE-4382-AC8E-24816B3C947C}" srcOrd="0" destOrd="0" presId="urn:microsoft.com/office/officeart/2005/8/layout/cycle2"/>
    <dgm:cxn modelId="{7EEFC8D4-6647-42A6-AA64-165BA20297A1}" type="presParOf" srcId="{145B5203-FB7F-44DE-9645-8BD364EB02DC}" destId="{C26650D0-84C8-4511-A2C5-D69916DBD154}" srcOrd="1" destOrd="0" presId="urn:microsoft.com/office/officeart/2005/8/layout/cycle2"/>
    <dgm:cxn modelId="{88B502E7-B004-45B5-9811-B3D86E80085B}" type="presParOf" srcId="{C26650D0-84C8-4511-A2C5-D69916DBD154}" destId="{60BF126E-7FDB-48CA-9F45-64137100AA2B}" srcOrd="0" destOrd="0" presId="urn:microsoft.com/office/officeart/2005/8/layout/cycle2"/>
    <dgm:cxn modelId="{AB732055-65F7-46A3-8F2D-C41859897DA8}" type="presParOf" srcId="{145B5203-FB7F-44DE-9645-8BD364EB02DC}" destId="{5E474535-8FDC-44A2-91B6-43131734684B}" srcOrd="2" destOrd="0" presId="urn:microsoft.com/office/officeart/2005/8/layout/cycle2"/>
    <dgm:cxn modelId="{D8C767DC-D0CC-4F07-84B9-0143935026D3}" type="presParOf" srcId="{145B5203-FB7F-44DE-9645-8BD364EB02DC}" destId="{09E63CFA-CE5C-47DA-939E-11F740A1B9F1}" srcOrd="3" destOrd="0" presId="urn:microsoft.com/office/officeart/2005/8/layout/cycle2"/>
    <dgm:cxn modelId="{82562E90-49E7-4328-875B-2479EC885032}" type="presParOf" srcId="{09E63CFA-CE5C-47DA-939E-11F740A1B9F1}" destId="{10C5E12B-FD54-457E-B0F3-A242A4AE9053}" srcOrd="0" destOrd="0" presId="urn:microsoft.com/office/officeart/2005/8/layout/cycle2"/>
    <dgm:cxn modelId="{BF303C12-911C-4B55-8DB8-753B998E86B0}" type="presParOf" srcId="{145B5203-FB7F-44DE-9645-8BD364EB02DC}" destId="{D57F4D84-1399-45B3-B9EC-8DFB6431E39B}" srcOrd="4" destOrd="0" presId="urn:microsoft.com/office/officeart/2005/8/layout/cycle2"/>
    <dgm:cxn modelId="{26B6A68A-E6D9-4168-B2D3-C980C54CF44E}" type="presParOf" srcId="{145B5203-FB7F-44DE-9645-8BD364EB02DC}" destId="{761FEC65-2D3A-46F5-AFA7-F3168FB52E11}" srcOrd="5" destOrd="0" presId="urn:microsoft.com/office/officeart/2005/8/layout/cycle2"/>
    <dgm:cxn modelId="{DBCAB8C0-BC5D-49AF-8E7B-90E9ACAED918}" type="presParOf" srcId="{761FEC65-2D3A-46F5-AFA7-F3168FB52E11}" destId="{F6A005C6-660C-4759-AC88-4330ADFA28A8}" srcOrd="0" destOrd="0" presId="urn:microsoft.com/office/officeart/2005/8/layout/cycle2"/>
    <dgm:cxn modelId="{F663ED00-8F16-4447-986D-B1FD03A41828}" type="presParOf" srcId="{145B5203-FB7F-44DE-9645-8BD364EB02DC}" destId="{3794E48D-AE7E-4152-9C0E-DCDB7FC470E6}" srcOrd="6" destOrd="0" presId="urn:microsoft.com/office/officeart/2005/8/layout/cycle2"/>
    <dgm:cxn modelId="{726C96F8-6A72-46A5-9AF4-4CFB26DE5DB4}" type="presParOf" srcId="{145B5203-FB7F-44DE-9645-8BD364EB02DC}" destId="{818D99E8-5E30-4F02-93AA-1F3880C30DB1}" srcOrd="7" destOrd="0" presId="urn:microsoft.com/office/officeart/2005/8/layout/cycle2"/>
    <dgm:cxn modelId="{BB9C9CA6-A07B-49AF-97C0-FD2EBA194772}" type="presParOf" srcId="{818D99E8-5E30-4F02-93AA-1F3880C30DB1}" destId="{56AB1B7B-EEDB-4537-A904-07193F010DD7}" srcOrd="0" destOrd="0" presId="urn:microsoft.com/office/officeart/2005/8/layout/cycle2"/>
    <dgm:cxn modelId="{908F9039-C0D4-4241-AB2F-0BBF8E242E59}" type="presParOf" srcId="{145B5203-FB7F-44DE-9645-8BD364EB02DC}" destId="{345BDFB8-2117-4112-A1D2-5B4DE3890D82}" srcOrd="8" destOrd="0" presId="urn:microsoft.com/office/officeart/2005/8/layout/cycle2"/>
    <dgm:cxn modelId="{A9EBE754-ACDB-495D-A847-2C6CC0748C63}" type="presParOf" srcId="{145B5203-FB7F-44DE-9645-8BD364EB02DC}" destId="{5DD7D6E5-832C-44E6-91DC-DB66B95BB020}" srcOrd="9" destOrd="0" presId="urn:microsoft.com/office/officeart/2005/8/layout/cycle2"/>
    <dgm:cxn modelId="{174AA26F-FF19-450D-A236-4E069EDF0354}" type="presParOf" srcId="{5DD7D6E5-832C-44E6-91DC-DB66B95BB020}" destId="{1BEC6BBA-A3E6-43D8-A95D-A831F75AEDC6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400F8B-D1EE-4382-AC8E-24816B3C947C}">
      <dsp:nvSpPr>
        <dsp:cNvPr id="0" name=""/>
        <dsp:cNvSpPr/>
      </dsp:nvSpPr>
      <dsp:spPr>
        <a:xfrm>
          <a:off x="2915009" y="2143"/>
          <a:ext cx="2209487" cy="1564648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Requirements Analysis</a:t>
          </a:r>
          <a:endParaRPr lang="en-US" sz="2000" b="1" kern="1200" dirty="0"/>
        </a:p>
      </dsp:txBody>
      <dsp:txXfrm>
        <a:off x="3238581" y="231280"/>
        <a:ext cx="1562343" cy="1106374"/>
      </dsp:txXfrm>
    </dsp:sp>
    <dsp:sp modelId="{C26650D0-84C8-4511-A2C5-D69916DBD154}">
      <dsp:nvSpPr>
        <dsp:cNvPr id="0" name=""/>
        <dsp:cNvSpPr/>
      </dsp:nvSpPr>
      <dsp:spPr>
        <a:xfrm rot="2160000">
          <a:off x="4851035" y="1215374"/>
          <a:ext cx="250444" cy="52806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b="1" kern="1200"/>
        </a:p>
      </dsp:txBody>
      <dsp:txXfrm>
        <a:off x="4858210" y="1298907"/>
        <a:ext cx="175311" cy="316840"/>
      </dsp:txXfrm>
    </dsp:sp>
    <dsp:sp modelId="{5E474535-8FDC-44A2-91B6-43131734684B}">
      <dsp:nvSpPr>
        <dsp:cNvPr id="0" name=""/>
        <dsp:cNvSpPr/>
      </dsp:nvSpPr>
      <dsp:spPr>
        <a:xfrm>
          <a:off x="4884794" y="1382058"/>
          <a:ext cx="2068496" cy="1564648"/>
        </a:xfrm>
        <a:prstGeom prst="ellips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Design</a:t>
          </a:r>
          <a:endParaRPr lang="en-US" sz="2000" b="1" kern="1200" dirty="0"/>
        </a:p>
      </dsp:txBody>
      <dsp:txXfrm>
        <a:off x="5187718" y="1611195"/>
        <a:ext cx="1462648" cy="1106374"/>
      </dsp:txXfrm>
    </dsp:sp>
    <dsp:sp modelId="{09E63CFA-CE5C-47DA-939E-11F740A1B9F1}">
      <dsp:nvSpPr>
        <dsp:cNvPr id="0" name=""/>
        <dsp:cNvSpPr/>
      </dsp:nvSpPr>
      <dsp:spPr>
        <a:xfrm rot="6338959">
          <a:off x="5429796" y="2989965"/>
          <a:ext cx="368017" cy="52806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b="1" kern="1200"/>
        </a:p>
      </dsp:txBody>
      <dsp:txXfrm rot="10800000">
        <a:off x="5499889" y="3042423"/>
        <a:ext cx="257612" cy="316840"/>
      </dsp:txXfrm>
    </dsp:sp>
    <dsp:sp modelId="{D57F4D84-1399-45B3-B9EC-8DFB6431E39B}">
      <dsp:nvSpPr>
        <dsp:cNvPr id="0" name=""/>
        <dsp:cNvSpPr/>
      </dsp:nvSpPr>
      <dsp:spPr>
        <a:xfrm>
          <a:off x="4267199" y="3581399"/>
          <a:ext cx="2071469" cy="1564648"/>
        </a:xfrm>
        <a:prstGeom prst="ellips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Implement</a:t>
          </a:r>
          <a:endParaRPr lang="en-US" sz="2000" b="1" kern="1200" dirty="0"/>
        </a:p>
      </dsp:txBody>
      <dsp:txXfrm>
        <a:off x="4570559" y="3810536"/>
        <a:ext cx="1464749" cy="1106374"/>
      </dsp:txXfrm>
    </dsp:sp>
    <dsp:sp modelId="{761FEC65-2D3A-46F5-AFA7-F3168FB52E11}">
      <dsp:nvSpPr>
        <dsp:cNvPr id="0" name=""/>
        <dsp:cNvSpPr/>
      </dsp:nvSpPr>
      <dsp:spPr>
        <a:xfrm rot="10799997">
          <a:off x="3878424" y="4099690"/>
          <a:ext cx="274734" cy="52806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b="1" kern="1200"/>
        </a:p>
      </dsp:txBody>
      <dsp:txXfrm rot="10800000">
        <a:off x="3960844" y="4205304"/>
        <a:ext cx="192314" cy="316840"/>
      </dsp:txXfrm>
    </dsp:sp>
    <dsp:sp modelId="{3794E48D-AE7E-4152-9C0E-DCDB7FC470E6}">
      <dsp:nvSpPr>
        <dsp:cNvPr id="0" name=""/>
        <dsp:cNvSpPr/>
      </dsp:nvSpPr>
      <dsp:spPr>
        <a:xfrm>
          <a:off x="1676392" y="3581401"/>
          <a:ext cx="2072439" cy="1564648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Test</a:t>
          </a:r>
          <a:endParaRPr lang="en-US" sz="2000" b="1" kern="1200" dirty="0"/>
        </a:p>
      </dsp:txBody>
      <dsp:txXfrm>
        <a:off x="1979894" y="3810538"/>
        <a:ext cx="1465435" cy="1106374"/>
      </dsp:txXfrm>
    </dsp:sp>
    <dsp:sp modelId="{818D99E8-5E30-4F02-93AA-1F3880C30DB1}">
      <dsp:nvSpPr>
        <dsp:cNvPr id="0" name=""/>
        <dsp:cNvSpPr/>
      </dsp:nvSpPr>
      <dsp:spPr>
        <a:xfrm rot="15295864">
          <a:off x="2236851" y="3010505"/>
          <a:ext cx="365017" cy="52806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b="1" kern="1200"/>
        </a:p>
      </dsp:txBody>
      <dsp:txXfrm rot="10800000">
        <a:off x="2305838" y="3168989"/>
        <a:ext cx="255512" cy="316840"/>
      </dsp:txXfrm>
    </dsp:sp>
    <dsp:sp modelId="{345BDFB8-2117-4112-A1D2-5B4DE3890D82}">
      <dsp:nvSpPr>
        <dsp:cNvPr id="0" name=""/>
        <dsp:cNvSpPr/>
      </dsp:nvSpPr>
      <dsp:spPr>
        <a:xfrm>
          <a:off x="1047708" y="1382058"/>
          <a:ext cx="2145508" cy="1564648"/>
        </a:xfrm>
        <a:prstGeom prst="ellips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6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Evolution</a:t>
          </a:r>
          <a:endParaRPr lang="en-US" sz="2000" b="1" kern="1200" dirty="0"/>
        </a:p>
      </dsp:txBody>
      <dsp:txXfrm>
        <a:off x="1361910" y="1611195"/>
        <a:ext cx="1517104" cy="1106374"/>
      </dsp:txXfrm>
    </dsp:sp>
    <dsp:sp modelId="{5DD7D6E5-832C-44E6-91DC-DB66B95BB020}">
      <dsp:nvSpPr>
        <dsp:cNvPr id="0" name=""/>
        <dsp:cNvSpPr/>
      </dsp:nvSpPr>
      <dsp:spPr>
        <a:xfrm rot="19440000">
          <a:off x="2938407" y="1218444"/>
          <a:ext cx="241230" cy="52806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6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b="1" kern="1200"/>
        </a:p>
      </dsp:txBody>
      <dsp:txXfrm>
        <a:off x="2945318" y="1345327"/>
        <a:ext cx="168861" cy="31684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400F8B-D1EE-4382-AC8E-24816B3C947C}">
      <dsp:nvSpPr>
        <dsp:cNvPr id="0" name=""/>
        <dsp:cNvSpPr/>
      </dsp:nvSpPr>
      <dsp:spPr>
        <a:xfrm>
          <a:off x="2915009" y="2143"/>
          <a:ext cx="2209487" cy="1564648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Requirements Analysis</a:t>
          </a:r>
          <a:endParaRPr lang="en-US" sz="2000" b="1" kern="1200" dirty="0"/>
        </a:p>
      </dsp:txBody>
      <dsp:txXfrm>
        <a:off x="3238581" y="231280"/>
        <a:ext cx="1562343" cy="1106374"/>
      </dsp:txXfrm>
    </dsp:sp>
    <dsp:sp modelId="{C26650D0-84C8-4511-A2C5-D69916DBD154}">
      <dsp:nvSpPr>
        <dsp:cNvPr id="0" name=""/>
        <dsp:cNvSpPr/>
      </dsp:nvSpPr>
      <dsp:spPr>
        <a:xfrm rot="2160000">
          <a:off x="4851035" y="1215374"/>
          <a:ext cx="250444" cy="52806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b="1" kern="1200"/>
        </a:p>
      </dsp:txBody>
      <dsp:txXfrm>
        <a:off x="4858210" y="1298907"/>
        <a:ext cx="175311" cy="316840"/>
      </dsp:txXfrm>
    </dsp:sp>
    <dsp:sp modelId="{5E474535-8FDC-44A2-91B6-43131734684B}">
      <dsp:nvSpPr>
        <dsp:cNvPr id="0" name=""/>
        <dsp:cNvSpPr/>
      </dsp:nvSpPr>
      <dsp:spPr>
        <a:xfrm>
          <a:off x="4884794" y="1382058"/>
          <a:ext cx="2068496" cy="1564648"/>
        </a:xfrm>
        <a:prstGeom prst="ellips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Design</a:t>
          </a:r>
          <a:endParaRPr lang="en-US" sz="2000" b="1" kern="1200" dirty="0"/>
        </a:p>
      </dsp:txBody>
      <dsp:txXfrm>
        <a:off x="5187718" y="1611195"/>
        <a:ext cx="1462648" cy="1106374"/>
      </dsp:txXfrm>
    </dsp:sp>
    <dsp:sp modelId="{09E63CFA-CE5C-47DA-939E-11F740A1B9F1}">
      <dsp:nvSpPr>
        <dsp:cNvPr id="0" name=""/>
        <dsp:cNvSpPr/>
      </dsp:nvSpPr>
      <dsp:spPr>
        <a:xfrm rot="6338959">
          <a:off x="5429796" y="2989965"/>
          <a:ext cx="368017" cy="52806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b="1" kern="1200"/>
        </a:p>
      </dsp:txBody>
      <dsp:txXfrm rot="10800000">
        <a:off x="5499889" y="3042423"/>
        <a:ext cx="257612" cy="316840"/>
      </dsp:txXfrm>
    </dsp:sp>
    <dsp:sp modelId="{D57F4D84-1399-45B3-B9EC-8DFB6431E39B}">
      <dsp:nvSpPr>
        <dsp:cNvPr id="0" name=""/>
        <dsp:cNvSpPr/>
      </dsp:nvSpPr>
      <dsp:spPr>
        <a:xfrm>
          <a:off x="4267199" y="3581399"/>
          <a:ext cx="2071469" cy="1564648"/>
        </a:xfrm>
        <a:prstGeom prst="ellips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Implement</a:t>
          </a:r>
          <a:endParaRPr lang="en-US" sz="2000" b="1" kern="1200" dirty="0"/>
        </a:p>
      </dsp:txBody>
      <dsp:txXfrm>
        <a:off x="4570559" y="3810536"/>
        <a:ext cx="1464749" cy="1106374"/>
      </dsp:txXfrm>
    </dsp:sp>
    <dsp:sp modelId="{761FEC65-2D3A-46F5-AFA7-F3168FB52E11}">
      <dsp:nvSpPr>
        <dsp:cNvPr id="0" name=""/>
        <dsp:cNvSpPr/>
      </dsp:nvSpPr>
      <dsp:spPr>
        <a:xfrm rot="10799997">
          <a:off x="3878424" y="4099690"/>
          <a:ext cx="274734" cy="52806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b="1" kern="1200"/>
        </a:p>
      </dsp:txBody>
      <dsp:txXfrm rot="10800000">
        <a:off x="3960844" y="4205304"/>
        <a:ext cx="192314" cy="316840"/>
      </dsp:txXfrm>
    </dsp:sp>
    <dsp:sp modelId="{3794E48D-AE7E-4152-9C0E-DCDB7FC470E6}">
      <dsp:nvSpPr>
        <dsp:cNvPr id="0" name=""/>
        <dsp:cNvSpPr/>
      </dsp:nvSpPr>
      <dsp:spPr>
        <a:xfrm>
          <a:off x="1676392" y="3581401"/>
          <a:ext cx="2072439" cy="1564648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Test</a:t>
          </a:r>
          <a:endParaRPr lang="en-US" sz="2000" b="1" kern="1200" dirty="0"/>
        </a:p>
      </dsp:txBody>
      <dsp:txXfrm>
        <a:off x="1979894" y="3810538"/>
        <a:ext cx="1465435" cy="1106374"/>
      </dsp:txXfrm>
    </dsp:sp>
    <dsp:sp modelId="{818D99E8-5E30-4F02-93AA-1F3880C30DB1}">
      <dsp:nvSpPr>
        <dsp:cNvPr id="0" name=""/>
        <dsp:cNvSpPr/>
      </dsp:nvSpPr>
      <dsp:spPr>
        <a:xfrm rot="15295864">
          <a:off x="2236851" y="3010505"/>
          <a:ext cx="365017" cy="52806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b="1" kern="1200"/>
        </a:p>
      </dsp:txBody>
      <dsp:txXfrm rot="10800000">
        <a:off x="2305838" y="3168989"/>
        <a:ext cx="255512" cy="316840"/>
      </dsp:txXfrm>
    </dsp:sp>
    <dsp:sp modelId="{345BDFB8-2117-4112-A1D2-5B4DE3890D82}">
      <dsp:nvSpPr>
        <dsp:cNvPr id="0" name=""/>
        <dsp:cNvSpPr/>
      </dsp:nvSpPr>
      <dsp:spPr>
        <a:xfrm>
          <a:off x="1047708" y="1382058"/>
          <a:ext cx="2145508" cy="1564648"/>
        </a:xfrm>
        <a:prstGeom prst="ellips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6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Evolution</a:t>
          </a:r>
          <a:endParaRPr lang="en-US" sz="2000" b="1" kern="1200" dirty="0"/>
        </a:p>
      </dsp:txBody>
      <dsp:txXfrm>
        <a:off x="1361910" y="1611195"/>
        <a:ext cx="1517104" cy="1106374"/>
      </dsp:txXfrm>
    </dsp:sp>
    <dsp:sp modelId="{5DD7D6E5-832C-44E6-91DC-DB66B95BB020}">
      <dsp:nvSpPr>
        <dsp:cNvPr id="0" name=""/>
        <dsp:cNvSpPr/>
      </dsp:nvSpPr>
      <dsp:spPr>
        <a:xfrm rot="19440000">
          <a:off x="2938407" y="1218444"/>
          <a:ext cx="241230" cy="52806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6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b="1" kern="1200"/>
        </a:p>
      </dsp:txBody>
      <dsp:txXfrm>
        <a:off x="2945318" y="1345327"/>
        <a:ext cx="168861" cy="31684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91B25D-146C-4040-B1A2-CC1577559202}" type="datetimeFigureOut">
              <a:rPr lang="en-US" smtClean="0"/>
              <a:pPr/>
              <a:t>1/24/2016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4F6FE2-A3C5-4AC4-A3FC-4138421858A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9439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AC8EA5-CEF4-41E8-99D2-78102674A772}" type="datetimeFigureOut">
              <a:rPr lang="en-US" smtClean="0"/>
              <a:pPr/>
              <a:t>1/24/2016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12183F-A14E-407D-8D23-74E64BA759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3392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Relationship Id="rId4" Type="http://schemas.openxmlformats.org/officeDocument/2006/relationships/image" Target="../media/image71.png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Relationship Id="rId4" Type="http://schemas.openxmlformats.org/officeDocument/2006/relationships/image" Target="../media/image79.png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Relationship Id="rId4" Type="http://schemas.openxmlformats.org/officeDocument/2006/relationships/image" Target="../media/image101.png"/></Relationships>
</file>

<file path=ppt/notesSlides/_rels/notes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Relationship Id="rId4" Type="http://schemas.openxmlformats.org/officeDocument/2006/relationships/image" Target="../media/image101.png"/></Relationships>
</file>

<file path=ppt/notesSlides/_rels/notes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Relationship Id="rId4" Type="http://schemas.openxmlformats.org/officeDocument/2006/relationships/image" Target="../media/image101.png"/></Relationships>
</file>

<file path=ppt/notesSlides/_rels/notes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Relationship Id="rId4" Type="http://schemas.openxmlformats.org/officeDocument/2006/relationships/image" Target="../media/image101.png"/></Relationships>
</file>

<file path=ppt/notesSlides/_rels/notes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Relationship Id="rId4" Type="http://schemas.openxmlformats.org/officeDocument/2006/relationships/image" Target="../media/image101.png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0687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Palettes turn on and off from view menu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Also, right click and </a:t>
            </a:r>
            <a:r>
              <a:rPr lang="en-US" dirty="0" err="1" smtClean="0"/>
              <a:t>ctrl+right</a:t>
            </a:r>
            <a:r>
              <a:rPr lang="en-US" dirty="0" smtClean="0"/>
              <a:t> click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5573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7540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0768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8081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0574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1556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Build this.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75876" y="1834666"/>
            <a:ext cx="2820524" cy="18229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7712543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Run ApmB.vi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0712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7841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RollN.vi and RollUntil.vi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7780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06668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AutoIndexing.vi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03568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ShiftRegisters.vi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465105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LV1M37_Parallelism</a:t>
            </a:r>
          </a:p>
          <a:p>
            <a:endParaRPr lang="en-US" dirty="0" smtClean="0"/>
          </a:p>
          <a:p>
            <a:r>
              <a:rPr lang="en-US" dirty="0" smtClean="0"/>
              <a:t>Demonstrate flow control issues.</a:t>
            </a:r>
          </a:p>
          <a:p>
            <a:r>
              <a:rPr lang="en-US" dirty="0" smtClean="0"/>
              <a:t>Modify LV1M37 to use a local variable stop button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51348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en-US" dirty="0" smtClean="0"/>
              <a:t>Show CaseStatement.vi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 smtClean="0"/>
              <a:t>Modify to use multiple </a:t>
            </a:r>
            <a:r>
              <a:rPr lang="en-US" dirty="0" err="1" smtClean="0"/>
              <a:t>bools</a:t>
            </a:r>
            <a:r>
              <a:rPr lang="en-US" dirty="0" smtClean="0"/>
              <a:t> and array search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 smtClean="0"/>
              <a:t>Modify to use Ring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 smtClean="0"/>
              <a:t>Modify to use </a:t>
            </a:r>
            <a:r>
              <a:rPr lang="en-US" dirty="0" err="1" smtClean="0"/>
              <a:t>Enum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97787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en-US" dirty="0" smtClean="0"/>
              <a:t>Show CaseStatement.vi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 smtClean="0"/>
              <a:t>Modify to use multiple </a:t>
            </a:r>
            <a:r>
              <a:rPr lang="en-US" dirty="0" err="1" smtClean="0"/>
              <a:t>bools</a:t>
            </a:r>
            <a:r>
              <a:rPr lang="en-US" dirty="0" smtClean="0"/>
              <a:t> and array search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 smtClean="0"/>
              <a:t>Modify to use Ring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 smtClean="0"/>
              <a:t>Modify to use </a:t>
            </a:r>
            <a:r>
              <a:rPr lang="en-US" dirty="0" err="1" smtClean="0"/>
              <a:t>Enum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7720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33481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en-US" dirty="0" smtClean="0"/>
              <a:t>Show CaseStatement.vi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 smtClean="0"/>
              <a:t>Modify to use multiple </a:t>
            </a:r>
            <a:r>
              <a:rPr lang="en-US" dirty="0" err="1" smtClean="0"/>
              <a:t>bools</a:t>
            </a:r>
            <a:r>
              <a:rPr lang="en-US" dirty="0" smtClean="0"/>
              <a:t> and array search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 smtClean="0"/>
              <a:t>Modify to use Ring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 smtClean="0"/>
              <a:t>Modify to use </a:t>
            </a:r>
            <a:r>
              <a:rPr lang="en-US" dirty="0" err="1" smtClean="0"/>
              <a:t>Enum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42918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ChartsAndGraphs.vi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17427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09560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Make a </a:t>
            </a:r>
            <a:r>
              <a:rPr lang="en-US" dirty="0" err="1" smtClean="0"/>
              <a:t>subVI</a:t>
            </a:r>
            <a:r>
              <a:rPr lang="en-US" dirty="0" smtClean="0"/>
              <a:t> for</a:t>
            </a:r>
            <a:r>
              <a:rPr lang="en-US" baseline="0" dirty="0" smtClean="0"/>
              <a:t> adding two numbers and subtracting a third.</a:t>
            </a:r>
          </a:p>
          <a:p>
            <a:r>
              <a:rPr lang="en-US" dirty="0" smtClean="0"/>
              <a:t>Call it from Master.vi</a:t>
            </a:r>
          </a:p>
          <a:p>
            <a:r>
              <a:rPr lang="en-US" dirty="0" smtClean="0"/>
              <a:t>Rebuild Master and show how to collect code into a </a:t>
            </a:r>
            <a:r>
              <a:rPr lang="en-US" dirty="0" err="1" smtClean="0"/>
              <a:t>subVI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54</a:t>
            </a:fld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9600" y="5225880"/>
            <a:ext cx="3676650" cy="3156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124200" y="6216479"/>
            <a:ext cx="3124200" cy="14857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4267200" y="5911680"/>
            <a:ext cx="21264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Signal Generator by Duration.vi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0424283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Whiteboard</a:t>
            </a:r>
            <a:r>
              <a:rPr lang="en-US" baseline="0" dirty="0" smtClean="0"/>
              <a:t> why</a:t>
            </a:r>
          </a:p>
          <a:p>
            <a:r>
              <a:rPr lang="en-US" baseline="0" dirty="0" smtClean="0"/>
              <a:t>Whiteboard what we need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37276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89037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56</a:t>
            </a:fld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28800" y="4419600"/>
            <a:ext cx="3255170" cy="17527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219200" y="6172200"/>
            <a:ext cx="4419600" cy="23153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60747754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63565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84867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91180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47956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ChartsAndGraphs.vi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1080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49773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ChartsAndGraphs.vi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70414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0081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45054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ChartsAndGraphs.vi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69996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ChartsAndGraphs.vi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07785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ChartsAndGraphs.vi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19869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15319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81743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No headers</a:t>
            </a:r>
          </a:p>
          <a:p>
            <a:r>
              <a:rPr lang="en-US" dirty="0" smtClean="0"/>
              <a:t>No attributes</a:t>
            </a:r>
          </a:p>
          <a:p>
            <a:r>
              <a:rPr lang="en-US" dirty="0" smtClean="0"/>
              <a:t>No units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69762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Column headers </a:t>
            </a:r>
            <a:r>
              <a:rPr lang="en-US" b="1" dirty="0" smtClean="0"/>
              <a:t>with units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93297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43548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Now with attributes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93475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1020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Don’t do this!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42115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99252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6198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82868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10198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89442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75414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12750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42633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94011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7467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06862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ChartsAndGraphs.vi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141646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ChartsAndGraphs.vi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09270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Build  LV1M36 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87</a:t>
            </a:fld>
            <a:endParaRPr lang="en-US"/>
          </a:p>
        </p:txBody>
      </p:sp>
      <p:pic>
        <p:nvPicPr>
          <p:cNvPr id="7680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00200" y="4648200"/>
            <a:ext cx="3276600" cy="1447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6803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286000" y="6096000"/>
            <a:ext cx="1914526" cy="870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8331922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Show</a:t>
            </a:r>
            <a:r>
              <a:rPr lang="en-US" baseline="0" dirty="0" smtClean="0"/>
              <a:t> Level2a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88</a:t>
            </a:fld>
            <a:endParaRPr lang="en-US"/>
          </a:p>
        </p:txBody>
      </p:sp>
      <p:pic>
        <p:nvPicPr>
          <p:cNvPr id="7680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00200" y="4648200"/>
            <a:ext cx="3276600" cy="1447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6803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286000" y="6096000"/>
            <a:ext cx="1914526" cy="870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82123508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Build </a:t>
            </a:r>
            <a:r>
              <a:rPr lang="en-US" dirty="0" err="1" smtClean="0"/>
              <a:t>EventDemo</a:t>
            </a:r>
            <a:r>
              <a:rPr lang="en-US" dirty="0" smtClean="0"/>
              <a:t> Empty.vi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89</a:t>
            </a:fld>
            <a:endParaRPr lang="en-US"/>
          </a:p>
        </p:txBody>
      </p:sp>
      <p:pic>
        <p:nvPicPr>
          <p:cNvPr id="7680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00200" y="4648200"/>
            <a:ext cx="3276600" cy="1447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6803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286000" y="6096000"/>
            <a:ext cx="1914526" cy="870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4003584542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Build EventDemo.vi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90</a:t>
            </a:fld>
            <a:endParaRPr lang="en-US"/>
          </a:p>
        </p:txBody>
      </p:sp>
      <p:pic>
        <p:nvPicPr>
          <p:cNvPr id="7680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00200" y="4648200"/>
            <a:ext cx="3276600" cy="1447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6803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286000" y="6096000"/>
            <a:ext cx="1914526" cy="870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816908257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Build a demo from the Producer-Consumer</a:t>
            </a:r>
            <a:r>
              <a:rPr lang="en-US" baseline="0" dirty="0" smtClean="0"/>
              <a:t> pattern.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91</a:t>
            </a:fld>
            <a:endParaRPr lang="en-US"/>
          </a:p>
        </p:txBody>
      </p:sp>
      <p:pic>
        <p:nvPicPr>
          <p:cNvPr id="7680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00200" y="4648200"/>
            <a:ext cx="3276600" cy="1447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6803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286000" y="6096000"/>
            <a:ext cx="1914526" cy="870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13494599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9859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Whiteboard</a:t>
            </a:r>
            <a:r>
              <a:rPr lang="en-US" baseline="0" dirty="0" smtClean="0"/>
              <a:t> branching and merging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6502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With</a:t>
            </a:r>
            <a:r>
              <a:rPr lang="en-US" baseline="0" dirty="0" smtClean="0"/>
              <a:t> what languages is the class familiar?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629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8214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>
          <a:xfrm>
            <a:off x="0" y="0"/>
            <a:ext cx="9144000" cy="6858000"/>
            <a:chOff x="1600200" y="0"/>
            <a:chExt cx="9144000" cy="6858000"/>
          </a:xfrm>
        </p:grpSpPr>
        <p:sp>
          <p:nvSpPr>
            <p:cNvPr id="7" name="Rectangle 6"/>
            <p:cNvSpPr/>
            <p:nvPr userDrawn="1"/>
          </p:nvSpPr>
          <p:spPr>
            <a:xfrm>
              <a:off x="1600200" y="0"/>
              <a:ext cx="9144000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 descr="titleslidebackground.png"/>
            <p:cNvPicPr>
              <a:picLocks noChangeAspect="1"/>
            </p:cNvPicPr>
            <p:nvPr userDrawn="1"/>
          </p:nvPicPr>
          <p:blipFill>
            <a:blip r:embed="rId2" cstate="print"/>
            <a:stretch>
              <a:fillRect/>
            </a:stretch>
          </p:blipFill>
          <p:spPr>
            <a:xfrm>
              <a:off x="1600200" y="0"/>
              <a:ext cx="9143428" cy="685800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A3E8F-7E11-441D-A7B2-22C1D4408A3B}" type="datetime1">
              <a:rPr lang="en-US" smtClean="0"/>
              <a:pPr/>
              <a:t>1/24/2016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43200" y="33868"/>
            <a:ext cx="3429000" cy="365125"/>
          </a:xfrm>
        </p:spPr>
        <p:txBody>
          <a:bodyPr/>
          <a:lstStyle>
            <a:lvl1pPr>
              <a:defRPr sz="1400" b="1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8DF85-95C5-4CE9-B955-B7E426931255}" type="datetime1">
              <a:rPr lang="en-US" smtClean="0"/>
              <a:pPr/>
              <a:t>1/24/2016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2570D-D92B-4C9F-B7CA-4258442F2F83}" type="datetime1">
              <a:rPr lang="en-US" smtClean="0"/>
              <a:pPr/>
              <a:t>1/24/2016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8686800" cy="4983163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1/24/2016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31CC3-981F-480F-8B18-33A1095C3D80}" type="datetime1">
              <a:rPr lang="en-US" smtClean="0"/>
              <a:pPr/>
              <a:t>1/24/2016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143000"/>
            <a:ext cx="4267200" cy="4983163"/>
          </a:xfrm>
        </p:spPr>
        <p:txBody>
          <a:bodyPr/>
          <a:lstStyle>
            <a:lvl1pPr>
              <a:spcBef>
                <a:spcPts val="1200"/>
              </a:spcBef>
              <a:defRPr sz="2200"/>
            </a:lvl1pPr>
            <a:lvl2pPr>
              <a:defRPr sz="2000"/>
            </a:lvl2pPr>
            <a:lvl3pPr marL="685800" indent="-169863">
              <a:defRPr sz="2000"/>
            </a:lvl3pPr>
            <a:lvl4pPr marL="914400" indent="-228600">
              <a:defRPr sz="2000"/>
            </a:lvl4pPr>
            <a:lvl5pPr marL="1143000" indent="-228600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3000"/>
            <a:ext cx="4267200" cy="4983163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C86B-E93A-4DAF-BF13-27D9B3143134}" type="datetime1">
              <a:rPr lang="en-US" smtClean="0"/>
              <a:pPr/>
              <a:t>1/24/2016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" y="1066800"/>
            <a:ext cx="4268788" cy="685800"/>
          </a:xfrm>
        </p:spPr>
        <p:txBody>
          <a:bodyPr anchor="ctr" anchorCtr="0"/>
          <a:lstStyle>
            <a:lvl1pPr marL="0" indent="0" algn="ctr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8600" y="1752600"/>
            <a:ext cx="4268788" cy="4373563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1066800"/>
            <a:ext cx="4270375" cy="685800"/>
          </a:xfrm>
        </p:spPr>
        <p:txBody>
          <a:bodyPr anchor="ctr" anchorCtr="0"/>
          <a:lstStyle>
            <a:lvl1pPr marL="0" indent="0" algn="ctr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752600"/>
            <a:ext cx="4270375" cy="4373563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FB34C-5BDB-45E9-B4B2-D88C0FA96CB2}" type="datetime1">
              <a:rPr lang="en-US" smtClean="0"/>
              <a:pPr/>
              <a:t>1/24/2016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91EF84-3195-4DD0-970E-B65FF184EF6A}" type="datetime1">
              <a:rPr lang="en-US" smtClean="0"/>
              <a:pPr/>
              <a:t>1/24/2016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63239-FB53-41A1-801F-3FE9356702F6}" type="datetime1">
              <a:rPr lang="en-US" smtClean="0"/>
              <a:pPr/>
              <a:t>1/24/2016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FA3AB-5E05-4D4A-AA14-5FA2B5DBB75D}" type="datetime1">
              <a:rPr lang="en-US" smtClean="0"/>
              <a:pPr/>
              <a:t>1/24/2016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B4451-20B7-4053-9595-77BE6F247F65}" type="datetime1">
              <a:rPr lang="en-US" smtClean="0"/>
              <a:pPr/>
              <a:t>1/24/2016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lidebackground.png"/>
          <p:cNvPicPr>
            <a:picLocks noChangeAspect="1"/>
          </p:cNvPicPr>
          <p:nvPr userDrawn="1"/>
        </p:nvPicPr>
        <p:blipFill>
          <a:blip r:embed="rId13" cstate="print"/>
          <a:stretch>
            <a:fillRect/>
          </a:stretch>
        </p:blipFill>
        <p:spPr>
          <a:xfrm>
            <a:off x="286" y="0"/>
            <a:ext cx="9143428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" y="1143000"/>
            <a:ext cx="8686800" cy="49831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543674"/>
            <a:ext cx="990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74A586-7A74-4B07-A04D-03B4B13DB1EB}" type="datetime1">
              <a:rPr lang="en-US" smtClean="0"/>
              <a:pPr/>
              <a:t>1/24/2016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43200" y="42335"/>
            <a:ext cx="3429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44268" y="6519332"/>
            <a:ext cx="2133600" cy="381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7EC6EF-94A2-4537-B1EB-15D4E295B10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hdr="0"/>
  <p:txStyles>
    <p:titleStyle>
      <a:lvl1pPr algn="ctr" defTabSz="914400" rtl="0" eaLnBrk="1" latinLnBrk="0" hangingPunct="1">
        <a:spcBef>
          <a:spcPct val="0"/>
        </a:spcBef>
        <a:buNone/>
        <a:defRPr sz="3200" b="1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228600" indent="-228600" algn="l" defTabSz="914400" rtl="0" eaLnBrk="1" latinLnBrk="0" hangingPunct="1">
        <a:spcBef>
          <a:spcPts val="1200"/>
        </a:spcBef>
        <a:buFont typeface="Arial" pitchFamily="34" charset="0"/>
        <a:buChar char="•"/>
        <a:defRPr sz="2200" b="1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4572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744538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033463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1262063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tabLst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://gihub.com/MichiganTech/me5990_spring2016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://github.com/%3cusername%3e/me5990_spring2016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5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37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gif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35.xml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39.xml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5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e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5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5.png"/><Relationship Id="rId4" Type="http://schemas.openxmlformats.org/officeDocument/2006/relationships/image" Target="../media/image94.jpe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5.gif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00200"/>
            <a:ext cx="7772400" cy="1470025"/>
          </a:xfrm>
        </p:spPr>
        <p:txBody>
          <a:bodyPr>
            <a:normAutofit/>
          </a:bodyPr>
          <a:lstStyle/>
          <a:p>
            <a:r>
              <a:rPr lang="en-US" sz="2000" b="0" dirty="0" smtClean="0"/>
              <a:t>Getting Data in the Lab</a:t>
            </a:r>
            <a:endParaRPr lang="en-US" sz="2000" b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898774"/>
            <a:ext cx="6400800" cy="1978025"/>
          </a:xfrm>
        </p:spPr>
        <p:txBody>
          <a:bodyPr>
            <a:normAutofit/>
          </a:bodyPr>
          <a:lstStyle/>
          <a:p>
            <a:r>
              <a:rPr lang="en-US" sz="3200" dirty="0" smtClean="0">
                <a:solidFill>
                  <a:schemeClr val="tx1"/>
                </a:solidFill>
              </a:rPr>
              <a:t>ME5990</a:t>
            </a:r>
          </a:p>
          <a:p>
            <a:r>
              <a:rPr lang="en-US" sz="3200" dirty="0" smtClean="0">
                <a:solidFill>
                  <a:schemeClr val="tx1"/>
                </a:solidFill>
              </a:rPr>
              <a:t>Spring 2016</a:t>
            </a:r>
          </a:p>
          <a:p>
            <a:r>
              <a:rPr lang="en-US" sz="2000" dirty="0" smtClean="0">
                <a:solidFill>
                  <a:schemeClr val="tx1"/>
                </a:solidFill>
              </a:rPr>
              <a:t>Jason D. </a:t>
            </a:r>
            <a:r>
              <a:rPr lang="en-US" sz="2000" dirty="0" err="1" smtClean="0">
                <a:solidFill>
                  <a:schemeClr val="tx1"/>
                </a:solidFill>
              </a:rPr>
              <a:t>Sommerville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38400" y="6172200"/>
            <a:ext cx="47371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Arial" pitchFamily="34" charset="0"/>
                <a:cs typeface="Arial" pitchFamily="34" charset="0"/>
              </a:rPr>
              <a:t>Copyright © 2016 UPVI, LLC. Redistribution is prohibited.</a:t>
            </a:r>
            <a:endParaRPr lang="en-US" sz="1400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err="1" smtClean="0"/>
              <a:t>github</a:t>
            </a:r>
            <a:r>
              <a:rPr lang="en-US" dirty="0" smtClean="0"/>
              <a:t> repos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1/24/2016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4191000" y="1295400"/>
            <a:ext cx="4800600" cy="457200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 smtClean="0">
                <a:solidFill>
                  <a:schemeClr val="tx1"/>
                </a:solidFill>
                <a:latin typeface="Arial Narrow" pitchFamily="34" charset="0"/>
              </a:rPr>
              <a:t>github.com/</a:t>
            </a:r>
            <a:r>
              <a:rPr lang="en-US" dirty="0" err="1" smtClean="0">
                <a:solidFill>
                  <a:schemeClr val="tx1"/>
                </a:solidFill>
                <a:latin typeface="Arial Narrow" pitchFamily="34" charset="0"/>
              </a:rPr>
              <a:t>MichganTech</a:t>
            </a:r>
            <a:r>
              <a:rPr lang="en-US" dirty="0" smtClean="0">
                <a:solidFill>
                  <a:schemeClr val="tx1"/>
                </a:solidFill>
                <a:latin typeface="Arial Narrow" pitchFamily="34" charset="0"/>
              </a:rPr>
              <a:t>/me5990_spring2016</a:t>
            </a:r>
          </a:p>
        </p:txBody>
      </p:sp>
      <p:sp>
        <p:nvSpPr>
          <p:cNvPr id="13" name="TextBox 12"/>
          <p:cNvSpPr txBox="1"/>
          <p:nvPr/>
        </p:nvSpPr>
        <p:spPr>
          <a:xfrm rot="20479526">
            <a:off x="2383085" y="1553017"/>
            <a:ext cx="160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Instructor Push</a:t>
            </a:r>
            <a:endParaRPr lang="en-US" dirty="0"/>
          </a:p>
        </p:txBody>
      </p:sp>
      <p:sp>
        <p:nvSpPr>
          <p:cNvPr id="15" name="Rounded Rectangle 14"/>
          <p:cNvSpPr/>
          <p:nvPr/>
        </p:nvSpPr>
        <p:spPr>
          <a:xfrm>
            <a:off x="4267200" y="3581400"/>
            <a:ext cx="4724400" cy="457200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 smtClean="0">
                <a:solidFill>
                  <a:schemeClr val="tx1"/>
                </a:solidFill>
                <a:latin typeface="Arial Narrow" pitchFamily="34" charset="0"/>
              </a:rPr>
              <a:t>github.com/&lt;student&gt;/me5990_spring2016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228600" y="2362200"/>
            <a:ext cx="3581400" cy="457200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 smtClean="0">
                <a:solidFill>
                  <a:schemeClr val="tx1"/>
                </a:solidFill>
                <a:latin typeface="Arial Narrow" pitchFamily="34" charset="0"/>
              </a:rPr>
              <a:t>Instructor’s/me5990_spring2016</a:t>
            </a:r>
          </a:p>
        </p:txBody>
      </p:sp>
      <p:cxnSp>
        <p:nvCxnSpPr>
          <p:cNvPr id="21" name="Straight Arrow Connector 20"/>
          <p:cNvCxnSpPr>
            <a:stCxn id="19" idx="0"/>
            <a:endCxn id="10" idx="1"/>
          </p:cNvCxnSpPr>
          <p:nvPr/>
        </p:nvCxnSpPr>
        <p:spPr>
          <a:xfrm rot="5400000" flipH="1" flipV="1">
            <a:off x="2686050" y="857250"/>
            <a:ext cx="838200" cy="2171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0" idx="2"/>
            <a:endCxn id="15" idx="0"/>
          </p:cNvCxnSpPr>
          <p:nvPr/>
        </p:nvCxnSpPr>
        <p:spPr>
          <a:xfrm rot="16200000" flipH="1">
            <a:off x="5695950" y="2647950"/>
            <a:ext cx="1828800" cy="381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 rot="16200000">
            <a:off x="6391385" y="2340550"/>
            <a:ext cx="16073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Student Fork</a:t>
            </a:r>
          </a:p>
          <a:p>
            <a:r>
              <a:rPr lang="en-US" dirty="0" smtClean="0"/>
              <a:t> or Pull request</a:t>
            </a:r>
            <a:endParaRPr lang="en-US" dirty="0"/>
          </a:p>
        </p:txBody>
      </p:sp>
      <p:sp>
        <p:nvSpPr>
          <p:cNvPr id="29" name="Rounded Rectangle 28"/>
          <p:cNvSpPr/>
          <p:nvPr/>
        </p:nvSpPr>
        <p:spPr>
          <a:xfrm>
            <a:off x="3886200" y="5715000"/>
            <a:ext cx="4419600" cy="457200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Arial Narrow" pitchFamily="34" charset="0"/>
              </a:rPr>
              <a:t>Student’s/me5990_spring2016</a:t>
            </a:r>
          </a:p>
        </p:txBody>
      </p:sp>
      <p:cxnSp>
        <p:nvCxnSpPr>
          <p:cNvPr id="35" name="Straight Arrow Connector 34"/>
          <p:cNvCxnSpPr>
            <a:stCxn id="15" idx="2"/>
            <a:endCxn id="29" idx="0"/>
          </p:cNvCxnSpPr>
          <p:nvPr/>
        </p:nvCxnSpPr>
        <p:spPr>
          <a:xfrm rot="5400000">
            <a:off x="5524500" y="4610100"/>
            <a:ext cx="1676400" cy="5334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 rot="17601453">
            <a:off x="6200970" y="4581377"/>
            <a:ext cx="13254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Student pull</a:t>
            </a:r>
          </a:p>
          <a:p>
            <a:r>
              <a:rPr lang="en-US" dirty="0" smtClean="0"/>
              <a:t>or push</a:t>
            </a:r>
            <a:endParaRPr lang="en-US" dirty="0"/>
          </a:p>
        </p:txBody>
      </p:sp>
      <p:cxnSp>
        <p:nvCxnSpPr>
          <p:cNvPr id="45" name="Straight Arrow Connector 44"/>
          <p:cNvCxnSpPr>
            <a:stCxn id="15" idx="1"/>
          </p:cNvCxnSpPr>
          <p:nvPr/>
        </p:nvCxnSpPr>
        <p:spPr>
          <a:xfrm rot="10800000">
            <a:off x="1828800" y="2895600"/>
            <a:ext cx="2438400" cy="914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 rot="1257437">
            <a:off x="2378505" y="3457142"/>
            <a:ext cx="1503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Instructor Pull</a:t>
            </a:r>
            <a:endParaRPr lang="en-US" dirty="0"/>
          </a:p>
        </p:txBody>
      </p:sp>
      <p:pic>
        <p:nvPicPr>
          <p:cNvPr id="106500" name="Picture 4" descr="http://icons.iconarchive.com/icons/custom-icon-design/pretty-office-12/512/cloud-icon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67200" y="1219200"/>
            <a:ext cx="609600" cy="609600"/>
          </a:xfrm>
          <a:prstGeom prst="rect">
            <a:avLst/>
          </a:prstGeom>
          <a:noFill/>
        </p:spPr>
      </p:pic>
      <p:pic>
        <p:nvPicPr>
          <p:cNvPr id="55" name="Picture 4" descr="http://icons.iconarchive.com/icons/custom-icon-design/pretty-office-12/512/cloud-icon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19600" y="3505200"/>
            <a:ext cx="609600" cy="609600"/>
          </a:xfrm>
          <a:prstGeom prst="rect">
            <a:avLst/>
          </a:prstGeom>
          <a:noFill/>
        </p:spPr>
      </p:pic>
      <p:pic>
        <p:nvPicPr>
          <p:cNvPr id="106502" name="Picture 6" descr="http://vignette3.wikia.nocookie.net/gtawiki/images/c/c9/Computer_Icon.png/revision/latest?cb=2010042100443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1000" y="2362200"/>
            <a:ext cx="386011" cy="399136"/>
          </a:xfrm>
          <a:prstGeom prst="rect">
            <a:avLst/>
          </a:prstGeom>
          <a:noFill/>
        </p:spPr>
      </p:pic>
      <p:pic>
        <p:nvPicPr>
          <p:cNvPr id="64" name="Picture 6" descr="http://vignette3.wikia.nocookie.net/gtawiki/images/c/c9/Computer_Icon.png/revision/latest?cb=2010042100443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38600" y="5715000"/>
            <a:ext cx="386011" cy="399136"/>
          </a:xfrm>
          <a:prstGeom prst="rect">
            <a:avLst/>
          </a:prstGeom>
          <a:noFill/>
        </p:spPr>
      </p:pic>
      <p:sp>
        <p:nvSpPr>
          <p:cNvPr id="22" name="TextBox 21"/>
          <p:cNvSpPr txBox="1"/>
          <p:nvPr/>
        </p:nvSpPr>
        <p:spPr>
          <a:xfrm>
            <a:off x="3962400" y="6172200"/>
            <a:ext cx="19321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chemeClr val="tx2">
                    <a:lumMod val="50000"/>
                  </a:schemeClr>
                </a:solidFill>
              </a:rPr>
              <a:t>Do your work here</a:t>
            </a:r>
            <a:endParaRPr lang="en-US" i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343400" y="4038600"/>
            <a:ext cx="2300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chemeClr val="tx2">
                    <a:lumMod val="50000"/>
                  </a:schemeClr>
                </a:solidFill>
              </a:rPr>
              <a:t>Submit your work here</a:t>
            </a:r>
            <a:endParaRPr lang="en-US" i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267200" y="1752600"/>
            <a:ext cx="2677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chemeClr val="tx2">
                    <a:lumMod val="50000"/>
                  </a:schemeClr>
                </a:solidFill>
              </a:rPr>
              <a:t>Get your assignments here</a:t>
            </a:r>
            <a:endParaRPr lang="en-US" i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04800" y="2819400"/>
            <a:ext cx="1763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rgbClr val="FF0000"/>
                </a:solidFill>
              </a:rPr>
              <a:t>Leave this alone!</a:t>
            </a:r>
            <a:endParaRPr lang="en-US" i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4" grpId="0"/>
      <p:bldP spid="25" grpId="0"/>
      <p:bldP spid="2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Forking the class </a:t>
            </a:r>
            <a:r>
              <a:rPr lang="en-US" dirty="0" err="1" smtClean="0"/>
              <a:t>git</a:t>
            </a:r>
            <a:r>
              <a:rPr lang="en-US" dirty="0" smtClean="0"/>
              <a:t> repository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1"/>
            <a:ext cx="8610600" cy="2895600"/>
          </a:xfrm>
        </p:spPr>
        <p:txBody>
          <a:bodyPr>
            <a:normAutofit/>
          </a:bodyPr>
          <a:lstStyle/>
          <a:p>
            <a:r>
              <a:rPr lang="en-US" b="0" dirty="0" smtClean="0"/>
              <a:t>Create a </a:t>
            </a:r>
            <a:r>
              <a:rPr lang="en-US" b="0" dirty="0" err="1" smtClean="0"/>
              <a:t>github</a:t>
            </a:r>
            <a:r>
              <a:rPr lang="en-US" b="0" dirty="0" smtClean="0"/>
              <a:t> account</a:t>
            </a:r>
          </a:p>
          <a:p>
            <a:r>
              <a:rPr lang="en-US" b="0" dirty="0" smtClean="0"/>
              <a:t>E-mail me your </a:t>
            </a:r>
            <a:r>
              <a:rPr lang="en-US" b="0" dirty="0" err="1" smtClean="0"/>
              <a:t>github</a:t>
            </a:r>
            <a:r>
              <a:rPr lang="en-US" b="0" dirty="0" smtClean="0"/>
              <a:t> account username</a:t>
            </a:r>
          </a:p>
          <a:p>
            <a:r>
              <a:rPr lang="en-US" b="0" dirty="0" smtClean="0"/>
              <a:t>Wait for a confirmation e-mail from </a:t>
            </a:r>
            <a:r>
              <a:rPr lang="en-US" b="0" dirty="0" err="1" smtClean="0"/>
              <a:t>github</a:t>
            </a:r>
            <a:r>
              <a:rPr lang="en-US" b="0" dirty="0" smtClean="0"/>
              <a:t> notifying you that you’ve been added to the </a:t>
            </a:r>
            <a:r>
              <a:rPr lang="en-US" b="0" dirty="0" err="1" smtClean="0"/>
              <a:t>MichiganTech</a:t>
            </a:r>
            <a:r>
              <a:rPr lang="en-US" b="0" dirty="0" smtClean="0"/>
              <a:t> organization</a:t>
            </a:r>
          </a:p>
          <a:p>
            <a:r>
              <a:rPr lang="en-US" b="0" dirty="0" err="1" smtClean="0"/>
              <a:t>Goto</a:t>
            </a:r>
            <a:r>
              <a:rPr lang="en-US" b="0" dirty="0" smtClean="0"/>
              <a:t> </a:t>
            </a:r>
            <a:r>
              <a:rPr lang="en-US" b="0" dirty="0" smtClean="0">
                <a:hlinkClick r:id="rId2"/>
              </a:rPr>
              <a:t>http://github.com/MichiganTech/me5990_spring2016</a:t>
            </a:r>
            <a:endParaRPr lang="en-US" b="0" dirty="0" smtClean="0"/>
          </a:p>
          <a:p>
            <a:r>
              <a:rPr lang="en-US" b="0" dirty="0" smtClean="0"/>
              <a:t>Fork the repo by pressing the “Fork” button</a:t>
            </a:r>
          </a:p>
          <a:p>
            <a:endParaRPr lang="en-US" b="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1/24/2016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74754" name="Picture 2"/>
          <p:cNvPicPr>
            <a:picLocks noChangeAspect="1" noChangeArrowheads="1"/>
          </p:cNvPicPr>
          <p:nvPr/>
        </p:nvPicPr>
        <p:blipFill>
          <a:blip r:embed="rId3"/>
          <a:srcRect b="54691"/>
          <a:stretch>
            <a:fillRect/>
          </a:stretch>
        </p:blipFill>
        <p:spPr bwMode="auto">
          <a:xfrm>
            <a:off x="1219200" y="3962400"/>
            <a:ext cx="6546850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Oval 8"/>
          <p:cNvSpPr/>
          <p:nvPr/>
        </p:nvSpPr>
        <p:spPr>
          <a:xfrm>
            <a:off x="7010400" y="4800600"/>
            <a:ext cx="609600" cy="381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/>
          <p:nvPr/>
        </p:nvCxnSpPr>
        <p:spPr>
          <a:xfrm rot="10800000" flipV="1">
            <a:off x="7543800" y="4267200"/>
            <a:ext cx="990600" cy="6096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2057535"/>
            <a:ext cx="6920390" cy="4243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Forking the class </a:t>
            </a:r>
            <a:r>
              <a:rPr lang="en-US" dirty="0" err="1" smtClean="0"/>
              <a:t>git</a:t>
            </a:r>
            <a:r>
              <a:rPr lang="en-US" dirty="0" smtClean="0"/>
              <a:t> repository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1"/>
            <a:ext cx="8610600" cy="2895600"/>
          </a:xfrm>
        </p:spPr>
        <p:txBody>
          <a:bodyPr>
            <a:normAutofit/>
          </a:bodyPr>
          <a:lstStyle/>
          <a:p>
            <a:r>
              <a:rPr lang="en-US" b="0" dirty="0" smtClean="0"/>
              <a:t>Be sure to add me (</a:t>
            </a:r>
            <a:r>
              <a:rPr lang="en-US" b="0" dirty="0" err="1" smtClean="0"/>
              <a:t>jdsommer</a:t>
            </a:r>
            <a:r>
              <a:rPr lang="en-US" b="0" dirty="0" smtClean="0"/>
              <a:t>) as a collaborator to your fork!</a:t>
            </a:r>
          </a:p>
          <a:p>
            <a:pPr lvl="1"/>
            <a:r>
              <a:rPr lang="en-US" dirty="0" smtClean="0"/>
              <a:t>If I can’t see it, I can’t give you credit. Also remove any </a:t>
            </a:r>
            <a:r>
              <a:rPr lang="en-US" dirty="0" err="1" smtClean="0"/>
              <a:t>inheritted</a:t>
            </a:r>
            <a:r>
              <a:rPr lang="en-US" dirty="0" smtClean="0"/>
              <a:t> users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1/24/2016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800600" y="2471805"/>
            <a:ext cx="609600" cy="381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>
            <a:endCxn id="12" idx="2"/>
          </p:cNvCxnSpPr>
          <p:nvPr/>
        </p:nvCxnSpPr>
        <p:spPr>
          <a:xfrm>
            <a:off x="400050" y="2852805"/>
            <a:ext cx="1066800" cy="3429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1466850" y="3005205"/>
            <a:ext cx="1143000" cy="381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2971800" y="5853112"/>
            <a:ext cx="4572000" cy="381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4038600" y="1995555"/>
            <a:ext cx="762000" cy="5715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838200" y="5905499"/>
            <a:ext cx="2133600" cy="1143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6477000" y="3010035"/>
            <a:ext cx="1371600" cy="66078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/>
          <p:cNvSpPr/>
          <p:nvPr/>
        </p:nvSpPr>
        <p:spPr>
          <a:xfrm>
            <a:off x="7848600" y="3162435"/>
            <a:ext cx="519590" cy="101676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</a:t>
            </a:r>
            <a:r>
              <a:rPr lang="en-US" dirty="0" smtClean="0"/>
              <a:t> tasks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8610600" cy="5486400"/>
          </a:xfrm>
        </p:spPr>
        <p:txBody>
          <a:bodyPr>
            <a:normAutofit fontScale="85000" lnSpcReduction="20000"/>
          </a:bodyPr>
          <a:lstStyle/>
          <a:p>
            <a:r>
              <a:rPr lang="en-US" b="0" dirty="0" smtClean="0"/>
              <a:t>Use the </a:t>
            </a:r>
            <a:r>
              <a:rPr lang="en-US" b="0" dirty="0" err="1" smtClean="0"/>
              <a:t>git</a:t>
            </a:r>
            <a:r>
              <a:rPr lang="en-US" b="0" dirty="0" smtClean="0"/>
              <a:t> bash shell (or your favorite GUI tool)</a:t>
            </a:r>
          </a:p>
          <a:p>
            <a:r>
              <a:rPr lang="en-US" b="0" dirty="0" smtClean="0"/>
              <a:t>Getting a local copy of your </a:t>
            </a:r>
            <a:r>
              <a:rPr lang="en-US" b="0" dirty="0" err="1" smtClean="0"/>
              <a:t>github</a:t>
            </a:r>
            <a:r>
              <a:rPr lang="en-US" b="0" dirty="0" smtClean="0"/>
              <a:t> repo (the first time)</a:t>
            </a:r>
          </a:p>
          <a:p>
            <a:pPr lvl="1"/>
            <a:r>
              <a:rPr lang="en-US" dirty="0" smtClean="0"/>
              <a:t>Sets up the “origin” name used for future pulls and pushes</a:t>
            </a:r>
            <a:endParaRPr lang="en-US" b="0" dirty="0" smtClean="0"/>
          </a:p>
          <a:p>
            <a:pPr lvl="1"/>
            <a:r>
              <a:rPr lang="en-US" sz="1900" b="0" dirty="0" err="1" smtClean="0">
                <a:latin typeface="Courier New" pitchFamily="49" charset="0"/>
                <a:cs typeface="Courier New" pitchFamily="49" charset="0"/>
              </a:rPr>
              <a:t>git</a:t>
            </a:r>
            <a:r>
              <a:rPr lang="en-US" sz="1900" b="0" dirty="0" smtClean="0">
                <a:latin typeface="Courier New" pitchFamily="49" charset="0"/>
                <a:cs typeface="Courier New" pitchFamily="49" charset="0"/>
              </a:rPr>
              <a:t> clone </a:t>
            </a:r>
            <a:r>
              <a:rPr lang="en-US" sz="1900" b="0" dirty="0" smtClean="0">
                <a:latin typeface="Courier New" pitchFamily="49" charset="0"/>
                <a:cs typeface="Courier New" pitchFamily="49" charset="0"/>
                <a:hlinkClick r:id="rId2"/>
              </a:rPr>
              <a:t>http://github.com/&lt;username&gt;/me5990_spring2016</a:t>
            </a:r>
            <a:endParaRPr lang="en-US" sz="1900" b="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b="0" dirty="0" smtClean="0"/>
              <a:t>Updating your local copy from your </a:t>
            </a:r>
            <a:r>
              <a:rPr lang="en-US" b="0" dirty="0" err="1" smtClean="0"/>
              <a:t>github</a:t>
            </a:r>
            <a:r>
              <a:rPr lang="en-US" b="0" dirty="0" smtClean="0"/>
              <a:t> repo (every other time)</a:t>
            </a:r>
          </a:p>
          <a:p>
            <a:pPr lvl="1"/>
            <a:r>
              <a:rPr lang="en-US" sz="1900" dirty="0" err="1" smtClean="0">
                <a:latin typeface="Courier New" pitchFamily="49" charset="0"/>
                <a:cs typeface="Courier New" pitchFamily="49" charset="0"/>
              </a:rPr>
              <a:t>git</a:t>
            </a:r>
            <a:r>
              <a:rPr lang="en-US" sz="1900" dirty="0" smtClean="0">
                <a:latin typeface="Courier New" pitchFamily="49" charset="0"/>
                <a:cs typeface="Courier New" pitchFamily="49" charset="0"/>
              </a:rPr>
              <a:t> pull origin</a:t>
            </a:r>
            <a:endParaRPr lang="en-US" sz="2100" b="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b="0" dirty="0" smtClean="0"/>
              <a:t>Adding a file</a:t>
            </a:r>
          </a:p>
          <a:p>
            <a:pPr lvl="1"/>
            <a:r>
              <a:rPr lang="en-US" dirty="0" smtClean="0"/>
              <a:t>Create the file, then</a:t>
            </a:r>
          </a:p>
          <a:p>
            <a:pPr lvl="1"/>
            <a:r>
              <a:rPr lang="en-US" sz="1900" dirty="0" err="1" smtClean="0">
                <a:latin typeface="Courier New" pitchFamily="49" charset="0"/>
                <a:cs typeface="Courier New" pitchFamily="49" charset="0"/>
              </a:rPr>
              <a:t>git</a:t>
            </a:r>
            <a:r>
              <a:rPr lang="en-US" sz="1900" dirty="0" smtClean="0">
                <a:latin typeface="Courier New" pitchFamily="49" charset="0"/>
                <a:cs typeface="Courier New" pitchFamily="49" charset="0"/>
              </a:rPr>
              <a:t> add &lt;filename&gt;</a:t>
            </a:r>
          </a:p>
          <a:p>
            <a:r>
              <a:rPr lang="en-US" b="0" dirty="0" smtClean="0"/>
              <a:t>Deleting a file</a:t>
            </a:r>
          </a:p>
          <a:p>
            <a:pPr lvl="1"/>
            <a:r>
              <a:rPr lang="en-US" dirty="0" smtClean="0"/>
              <a:t>Don’t delete it without using </a:t>
            </a:r>
            <a:r>
              <a:rPr lang="en-US" dirty="0" err="1" smtClean="0"/>
              <a:t>git</a:t>
            </a:r>
            <a:endParaRPr lang="en-US" dirty="0" smtClean="0"/>
          </a:p>
          <a:p>
            <a:pPr lvl="1"/>
            <a:r>
              <a:rPr lang="en-US" sz="1900" dirty="0" err="1" smtClean="0">
                <a:latin typeface="Courier New" pitchFamily="49" charset="0"/>
                <a:cs typeface="Courier New" pitchFamily="49" charset="0"/>
              </a:rPr>
              <a:t>git</a:t>
            </a:r>
            <a:r>
              <a:rPr lang="en-US" sz="19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900" dirty="0" err="1" smtClean="0">
                <a:latin typeface="Courier New" pitchFamily="49" charset="0"/>
                <a:cs typeface="Courier New" pitchFamily="49" charset="0"/>
              </a:rPr>
              <a:t>rm</a:t>
            </a:r>
            <a:r>
              <a:rPr lang="en-US" sz="1900" dirty="0" smtClean="0">
                <a:latin typeface="Courier New" pitchFamily="49" charset="0"/>
                <a:cs typeface="Courier New" pitchFamily="49" charset="0"/>
              </a:rPr>
              <a:t> &lt;filename&gt;</a:t>
            </a:r>
          </a:p>
          <a:p>
            <a:r>
              <a:rPr lang="en-US" b="0" dirty="0" smtClean="0"/>
              <a:t>Committing your changes</a:t>
            </a:r>
          </a:p>
          <a:p>
            <a:pPr lvl="1"/>
            <a:r>
              <a:rPr lang="en-US" sz="1900" dirty="0" err="1" smtClean="0">
                <a:latin typeface="Courier New" pitchFamily="49" charset="0"/>
                <a:cs typeface="Courier New" pitchFamily="49" charset="0"/>
              </a:rPr>
              <a:t>git</a:t>
            </a:r>
            <a:r>
              <a:rPr lang="en-US" sz="1900" dirty="0" smtClean="0">
                <a:latin typeface="Courier New" pitchFamily="49" charset="0"/>
                <a:cs typeface="Courier New" pitchFamily="49" charset="0"/>
              </a:rPr>
              <a:t> stage </a:t>
            </a:r>
            <a:r>
              <a:rPr lang="en-US" sz="1900" dirty="0" smtClean="0"/>
              <a:t>then</a:t>
            </a:r>
          </a:p>
          <a:p>
            <a:pPr lvl="1"/>
            <a:r>
              <a:rPr lang="en-US" sz="1900" dirty="0" err="1" smtClean="0">
                <a:latin typeface="Courier New" pitchFamily="49" charset="0"/>
                <a:cs typeface="Courier New" pitchFamily="49" charset="0"/>
              </a:rPr>
              <a:t>git</a:t>
            </a:r>
            <a:r>
              <a:rPr lang="en-US" sz="1900" dirty="0" smtClean="0">
                <a:latin typeface="Courier New" pitchFamily="49" charset="0"/>
                <a:cs typeface="Courier New" pitchFamily="49" charset="0"/>
              </a:rPr>
              <a:t> commit</a:t>
            </a:r>
          </a:p>
          <a:p>
            <a:r>
              <a:rPr lang="en-US" b="0" dirty="0" smtClean="0"/>
              <a:t>Pushing your changes to your </a:t>
            </a:r>
            <a:r>
              <a:rPr lang="en-US" b="0" dirty="0" err="1" smtClean="0"/>
              <a:t>github</a:t>
            </a:r>
            <a:r>
              <a:rPr lang="en-US" b="0" dirty="0" smtClean="0"/>
              <a:t> repo</a:t>
            </a:r>
          </a:p>
          <a:p>
            <a:pPr lvl="1"/>
            <a:r>
              <a:rPr lang="en-US" dirty="0" smtClean="0"/>
              <a:t>Must do this to get credit!</a:t>
            </a:r>
            <a:endParaRPr lang="en-US" b="0" dirty="0" smtClean="0"/>
          </a:p>
          <a:p>
            <a:pPr lvl="1"/>
            <a:r>
              <a:rPr lang="en-US" sz="1900" dirty="0" err="1" smtClean="0">
                <a:latin typeface="Courier New" pitchFamily="49" charset="0"/>
                <a:cs typeface="Courier New" pitchFamily="49" charset="0"/>
              </a:rPr>
              <a:t>git</a:t>
            </a:r>
            <a:r>
              <a:rPr lang="en-US" sz="1900" dirty="0" smtClean="0">
                <a:latin typeface="Courier New" pitchFamily="49" charset="0"/>
                <a:cs typeface="Courier New" pitchFamily="49" charset="0"/>
              </a:rPr>
              <a:t> push origin</a:t>
            </a:r>
            <a:endParaRPr lang="en-US" sz="2100" dirty="0" smtClean="0">
              <a:latin typeface="Courier New" pitchFamily="49" charset="0"/>
              <a:cs typeface="Courier New" pitchFamily="49" charset="0"/>
            </a:endParaRPr>
          </a:p>
          <a:p>
            <a:endParaRPr lang="en-US" sz="2100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endParaRPr lang="en-US" b="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1/24/2016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4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0" y="1981200"/>
            <a:ext cx="5943600" cy="40182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Pulling Updates from the Class Repo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1"/>
            <a:ext cx="8610600" cy="2895600"/>
          </a:xfrm>
        </p:spPr>
        <p:txBody>
          <a:bodyPr>
            <a:normAutofit/>
          </a:bodyPr>
          <a:lstStyle/>
          <a:p>
            <a:r>
              <a:rPr lang="en-US" b="0" dirty="0" smtClean="0"/>
              <a:t>Be sure to pull updates regularly, especially before starting new homework assignments.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1/24/2016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14</a:t>
            </a:fld>
            <a:endParaRPr lang="en-US"/>
          </a:p>
        </p:txBody>
      </p:sp>
      <p:cxnSp>
        <p:nvCxnSpPr>
          <p:cNvPr id="11" name="Straight Arrow Connector 10"/>
          <p:cNvCxnSpPr>
            <a:endCxn id="12" idx="2"/>
          </p:cNvCxnSpPr>
          <p:nvPr/>
        </p:nvCxnSpPr>
        <p:spPr>
          <a:xfrm>
            <a:off x="1066800" y="3733800"/>
            <a:ext cx="1066800" cy="3429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2133600" y="3886200"/>
            <a:ext cx="1143000" cy="381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Good SCC Practices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8610600" cy="4983163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How often should I check in (commit) my changes?</a:t>
            </a: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Working by yourself:</a:t>
            </a:r>
          </a:p>
          <a:p>
            <a:pPr lvl="2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As often as you like, but no less often than when every feature or modification is completed</a:t>
            </a: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Working with others:</a:t>
            </a:r>
          </a:p>
          <a:p>
            <a:pPr lvl="2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When a feature is completed and tested</a:t>
            </a:r>
          </a:p>
          <a:p>
            <a:pPr lvl="2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Follow company/project guidelines</a:t>
            </a: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Be sure to use commit descriptions</a:t>
            </a: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Label or branch “public releases” for future reference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1/24/2016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9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 example of Subversion usage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1/24/2016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7" name="Can 6"/>
          <p:cNvSpPr/>
          <p:nvPr/>
        </p:nvSpPr>
        <p:spPr>
          <a:xfrm>
            <a:off x="1066800" y="4267200"/>
            <a:ext cx="952500" cy="1116027"/>
          </a:xfrm>
          <a:prstGeom prst="can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SVN</a:t>
            </a:r>
          </a:p>
          <a:p>
            <a:pPr algn="ctr"/>
            <a:r>
              <a:rPr lang="en-US" dirty="0" smtClean="0"/>
              <a:t>Repo</a:t>
            </a:r>
          </a:p>
          <a:p>
            <a:pPr algn="ctr"/>
            <a:r>
              <a:rPr lang="en-US" dirty="0" smtClean="0"/>
              <a:t>rev 1</a:t>
            </a:r>
            <a:endParaRPr lang="en-US" dirty="0"/>
          </a:p>
        </p:txBody>
      </p:sp>
      <p:sp>
        <p:nvSpPr>
          <p:cNvPr id="8" name="Can 7"/>
          <p:cNvSpPr/>
          <p:nvPr/>
        </p:nvSpPr>
        <p:spPr>
          <a:xfrm>
            <a:off x="3924300" y="4232806"/>
            <a:ext cx="952500" cy="1116027"/>
          </a:xfrm>
          <a:prstGeom prst="can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SVN</a:t>
            </a:r>
          </a:p>
          <a:p>
            <a:pPr algn="ctr"/>
            <a:r>
              <a:rPr lang="en-US" dirty="0" smtClean="0"/>
              <a:t>Repo</a:t>
            </a:r>
          </a:p>
          <a:p>
            <a:pPr algn="ctr"/>
            <a:r>
              <a:rPr lang="en-US" dirty="0" smtClean="0"/>
              <a:t>rev 2</a:t>
            </a:r>
            <a:endParaRPr lang="en-US" dirty="0"/>
          </a:p>
        </p:txBody>
      </p:sp>
      <p:cxnSp>
        <p:nvCxnSpPr>
          <p:cNvPr id="11" name="Straight Arrow Connector 10"/>
          <p:cNvCxnSpPr>
            <a:stCxn id="7" idx="1"/>
            <a:endCxn id="40" idx="2"/>
          </p:cNvCxnSpPr>
          <p:nvPr/>
        </p:nvCxnSpPr>
        <p:spPr>
          <a:xfrm flipV="1">
            <a:off x="1543050" y="1613006"/>
            <a:ext cx="1152946" cy="265419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 rot="17597363">
            <a:off x="1045711" y="2976521"/>
            <a:ext cx="15455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Pulls head revision</a:t>
            </a:r>
            <a:endParaRPr lang="en-US" sz="1400" dirty="0"/>
          </a:p>
        </p:txBody>
      </p:sp>
      <p:sp>
        <p:nvSpPr>
          <p:cNvPr id="15" name="Oval 14"/>
          <p:cNvSpPr/>
          <p:nvPr/>
        </p:nvSpPr>
        <p:spPr>
          <a:xfrm>
            <a:off x="2819400" y="1295400"/>
            <a:ext cx="714796" cy="685800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lIns="9144" tIns="9144" rIns="9144" bIns="9144" rtlCol="0" anchor="ctr"/>
          <a:lstStyle/>
          <a:p>
            <a:pPr algn="ctr"/>
            <a:r>
              <a:rPr lang="en-US" dirty="0" smtClean="0"/>
              <a:t>Alice</a:t>
            </a:r>
            <a:endParaRPr lang="en-US" dirty="0"/>
          </a:p>
        </p:txBody>
      </p:sp>
      <p:sp>
        <p:nvSpPr>
          <p:cNvPr id="16" name="Oval 15"/>
          <p:cNvSpPr/>
          <p:nvPr/>
        </p:nvSpPr>
        <p:spPr>
          <a:xfrm>
            <a:off x="2261052" y="2590800"/>
            <a:ext cx="1015548" cy="83820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9144" tIns="9144" rIns="9144" bIns="9144" rtlCol="0" anchor="ctr"/>
          <a:lstStyle/>
          <a:p>
            <a:pPr algn="ctr"/>
            <a:r>
              <a:rPr lang="en-US" dirty="0" smtClean="0"/>
              <a:t>Bob</a:t>
            </a:r>
          </a:p>
          <a:p>
            <a:pPr algn="ctr"/>
            <a:r>
              <a:rPr lang="en-US" dirty="0"/>
              <a:t>r</a:t>
            </a:r>
            <a:r>
              <a:rPr lang="en-US" dirty="0" smtClean="0"/>
              <a:t>ev 1*</a:t>
            </a:r>
            <a:endParaRPr lang="en-US" dirty="0"/>
          </a:p>
        </p:txBody>
      </p:sp>
      <p:cxnSp>
        <p:nvCxnSpPr>
          <p:cNvPr id="18" name="Straight Arrow Connector 17"/>
          <p:cNvCxnSpPr>
            <a:stCxn id="7" idx="1"/>
            <a:endCxn id="16" idx="3"/>
          </p:cNvCxnSpPr>
          <p:nvPr/>
        </p:nvCxnSpPr>
        <p:spPr>
          <a:xfrm flipV="1">
            <a:off x="1543050" y="3306248"/>
            <a:ext cx="866726" cy="96095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4446878" y="1981200"/>
            <a:ext cx="582322" cy="228600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 rot="2711077">
            <a:off x="2994790" y="3455852"/>
            <a:ext cx="13256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Pushes updates</a:t>
            </a:r>
            <a:endParaRPr lang="en-US" sz="1400" dirty="0"/>
          </a:p>
        </p:txBody>
      </p:sp>
      <p:cxnSp>
        <p:nvCxnSpPr>
          <p:cNvPr id="32" name="Straight Arrow Connector 31"/>
          <p:cNvCxnSpPr>
            <a:stCxn id="15" idx="5"/>
          </p:cNvCxnSpPr>
          <p:nvPr/>
        </p:nvCxnSpPr>
        <p:spPr>
          <a:xfrm>
            <a:off x="3429517" y="1880767"/>
            <a:ext cx="876041" cy="238643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 rot="4158661">
            <a:off x="2976375" y="2781417"/>
            <a:ext cx="21187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Tries to push updates, fails</a:t>
            </a:r>
            <a:endParaRPr lang="en-US" sz="1400" dirty="0"/>
          </a:p>
        </p:txBody>
      </p:sp>
      <p:sp>
        <p:nvSpPr>
          <p:cNvPr id="38" name="Multiply 37"/>
          <p:cNvSpPr/>
          <p:nvPr/>
        </p:nvSpPr>
        <p:spPr>
          <a:xfrm>
            <a:off x="3595394" y="2768552"/>
            <a:ext cx="457200" cy="481433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2695996" y="1219200"/>
            <a:ext cx="961604" cy="787612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lIns="9144" tIns="9144" rIns="9144" bIns="9144" rtlCol="0" anchor="ctr"/>
          <a:lstStyle/>
          <a:p>
            <a:pPr algn="ctr"/>
            <a:r>
              <a:rPr lang="en-US" dirty="0" smtClean="0"/>
              <a:t>Alice</a:t>
            </a:r>
          </a:p>
          <a:p>
            <a:pPr algn="ctr"/>
            <a:r>
              <a:rPr lang="en-US" dirty="0"/>
              <a:t>r</a:t>
            </a:r>
            <a:r>
              <a:rPr lang="en-US" dirty="0" smtClean="0"/>
              <a:t>ev 1*</a:t>
            </a:r>
            <a:endParaRPr lang="en-US" dirty="0"/>
          </a:p>
        </p:txBody>
      </p:sp>
      <p:sp>
        <p:nvSpPr>
          <p:cNvPr id="46" name="Oval 45"/>
          <p:cNvSpPr/>
          <p:nvPr/>
        </p:nvSpPr>
        <p:spPr>
          <a:xfrm>
            <a:off x="2690600" y="1193588"/>
            <a:ext cx="961604" cy="787612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lIns="9144" tIns="9144" rIns="9144" bIns="9144" rtlCol="0" anchor="ctr"/>
          <a:lstStyle/>
          <a:p>
            <a:pPr algn="ctr"/>
            <a:r>
              <a:rPr lang="en-US" dirty="0" smtClean="0"/>
              <a:t>Alice</a:t>
            </a:r>
          </a:p>
          <a:p>
            <a:pPr algn="ctr"/>
            <a:r>
              <a:rPr lang="en-US" dirty="0"/>
              <a:t>r</a:t>
            </a:r>
            <a:r>
              <a:rPr lang="en-US" dirty="0" smtClean="0"/>
              <a:t>ev 1*</a:t>
            </a:r>
            <a:endParaRPr lang="en-US" dirty="0"/>
          </a:p>
        </p:txBody>
      </p:sp>
      <p:sp>
        <p:nvSpPr>
          <p:cNvPr id="47" name="Oval 46"/>
          <p:cNvSpPr/>
          <p:nvPr/>
        </p:nvSpPr>
        <p:spPr>
          <a:xfrm>
            <a:off x="4841060" y="1193588"/>
            <a:ext cx="961604" cy="787612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lIns="9144" tIns="9144" rIns="9144" bIns="9144" rtlCol="0" anchor="ctr"/>
          <a:lstStyle/>
          <a:p>
            <a:pPr algn="ctr"/>
            <a:r>
              <a:rPr lang="en-US" dirty="0" smtClean="0"/>
              <a:t>Alice</a:t>
            </a:r>
          </a:p>
          <a:p>
            <a:pPr algn="ctr"/>
            <a:r>
              <a:rPr lang="en-US" dirty="0"/>
              <a:t>r</a:t>
            </a:r>
            <a:r>
              <a:rPr lang="en-US" dirty="0" smtClean="0"/>
              <a:t>ev 2*</a:t>
            </a:r>
            <a:endParaRPr lang="en-US" dirty="0"/>
          </a:p>
        </p:txBody>
      </p:sp>
      <p:sp>
        <p:nvSpPr>
          <p:cNvPr id="50" name="TextBox 49"/>
          <p:cNvSpPr txBox="1"/>
          <p:nvPr/>
        </p:nvSpPr>
        <p:spPr>
          <a:xfrm rot="17045889">
            <a:off x="4073081" y="2601757"/>
            <a:ext cx="14284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Pulls head and</a:t>
            </a:r>
          </a:p>
          <a:p>
            <a:pPr algn="ctr"/>
            <a:r>
              <a:rPr lang="en-US" sz="1400" dirty="0" smtClean="0"/>
              <a:t>resolves conflicts</a:t>
            </a:r>
            <a:endParaRPr lang="en-US" sz="1400" dirty="0"/>
          </a:p>
        </p:txBody>
      </p:sp>
      <p:sp>
        <p:nvSpPr>
          <p:cNvPr id="51" name="Can 50"/>
          <p:cNvSpPr/>
          <p:nvPr/>
        </p:nvSpPr>
        <p:spPr>
          <a:xfrm>
            <a:off x="6248400" y="4210212"/>
            <a:ext cx="952500" cy="1116027"/>
          </a:xfrm>
          <a:prstGeom prst="can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SVN</a:t>
            </a:r>
          </a:p>
          <a:p>
            <a:pPr algn="ctr"/>
            <a:r>
              <a:rPr lang="en-US" dirty="0" smtClean="0"/>
              <a:t>Repo</a:t>
            </a:r>
          </a:p>
          <a:p>
            <a:pPr algn="ctr"/>
            <a:r>
              <a:rPr lang="en-US" dirty="0" smtClean="0"/>
              <a:t>rev 3</a:t>
            </a:r>
            <a:endParaRPr lang="en-US" dirty="0"/>
          </a:p>
        </p:txBody>
      </p:sp>
      <p:cxnSp>
        <p:nvCxnSpPr>
          <p:cNvPr id="52" name="Straight Arrow Connector 51"/>
          <p:cNvCxnSpPr>
            <a:stCxn id="16" idx="5"/>
          </p:cNvCxnSpPr>
          <p:nvPr/>
        </p:nvCxnSpPr>
        <p:spPr>
          <a:xfrm>
            <a:off x="3127876" y="3306248"/>
            <a:ext cx="986924" cy="96095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endCxn id="51" idx="1"/>
          </p:cNvCxnSpPr>
          <p:nvPr/>
        </p:nvCxnSpPr>
        <p:spPr>
          <a:xfrm>
            <a:off x="5638800" y="1889892"/>
            <a:ext cx="1085850" cy="232032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 rot="3808732">
            <a:off x="5714449" y="2804115"/>
            <a:ext cx="13256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Pushes updates</a:t>
            </a:r>
            <a:endParaRPr lang="en-US" sz="1400" dirty="0"/>
          </a:p>
        </p:txBody>
      </p:sp>
      <p:sp>
        <p:nvSpPr>
          <p:cNvPr id="60" name="TextBox 59"/>
          <p:cNvSpPr txBox="1"/>
          <p:nvPr/>
        </p:nvSpPr>
        <p:spPr>
          <a:xfrm>
            <a:off x="544176" y="6144654"/>
            <a:ext cx="5770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 denotes a modified revision that has not been committed</a:t>
            </a:r>
            <a:endParaRPr lang="en-US" dirty="0"/>
          </a:p>
        </p:txBody>
      </p:sp>
      <p:cxnSp>
        <p:nvCxnSpPr>
          <p:cNvPr id="63" name="Straight Arrow Connector 62"/>
          <p:cNvCxnSpPr/>
          <p:nvPr/>
        </p:nvCxnSpPr>
        <p:spPr>
          <a:xfrm flipV="1">
            <a:off x="1543050" y="5791200"/>
            <a:ext cx="5943600" cy="28526"/>
          </a:xfrm>
          <a:prstGeom prst="straightConnector1">
            <a:avLst/>
          </a:prstGeom>
          <a:ln w="44450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738024" y="5635060"/>
            <a:ext cx="657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Time</a:t>
            </a:r>
            <a:endParaRPr lang="en-US" b="1" dirty="0"/>
          </a:p>
        </p:txBody>
      </p:sp>
      <p:sp>
        <p:nvSpPr>
          <p:cNvPr id="71" name="Oval 70"/>
          <p:cNvSpPr/>
          <p:nvPr/>
        </p:nvSpPr>
        <p:spPr>
          <a:xfrm>
            <a:off x="7287552" y="2824481"/>
            <a:ext cx="1015548" cy="83820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9144" tIns="9144" rIns="9144" bIns="9144" rtlCol="0" anchor="ctr"/>
          <a:lstStyle/>
          <a:p>
            <a:pPr algn="ctr"/>
            <a:r>
              <a:rPr lang="en-US" dirty="0" smtClean="0"/>
              <a:t>Bob</a:t>
            </a:r>
          </a:p>
          <a:p>
            <a:pPr algn="ctr"/>
            <a:r>
              <a:rPr lang="en-US" dirty="0"/>
              <a:t>r</a:t>
            </a:r>
            <a:r>
              <a:rPr lang="en-US" dirty="0" smtClean="0"/>
              <a:t>ev 3</a:t>
            </a:r>
            <a:endParaRPr lang="en-US" dirty="0"/>
          </a:p>
        </p:txBody>
      </p:sp>
      <p:cxnSp>
        <p:nvCxnSpPr>
          <p:cNvPr id="72" name="Straight Arrow Connector 71"/>
          <p:cNvCxnSpPr>
            <a:endCxn id="71" idx="3"/>
          </p:cNvCxnSpPr>
          <p:nvPr/>
        </p:nvCxnSpPr>
        <p:spPr>
          <a:xfrm flipV="1">
            <a:off x="6778549" y="3539929"/>
            <a:ext cx="657727" cy="70132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 rot="18683452">
            <a:off x="6522406" y="3600953"/>
            <a:ext cx="9316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Pulls head</a:t>
            </a:r>
            <a:endParaRPr lang="en-US" sz="1400" dirty="0"/>
          </a:p>
        </p:txBody>
      </p:sp>
      <p:sp>
        <p:nvSpPr>
          <p:cNvPr id="3" name="TextBox 2"/>
          <p:cNvSpPr txBox="1"/>
          <p:nvPr/>
        </p:nvSpPr>
        <p:spPr>
          <a:xfrm rot="16200000">
            <a:off x="8486" y="4606152"/>
            <a:ext cx="1112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On Server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 rot="16200000">
            <a:off x="-110170" y="2905617"/>
            <a:ext cx="13086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On Bob’s PC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 rot="16200000">
            <a:off x="-165332" y="1537162"/>
            <a:ext cx="1392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On Alice’s PC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4111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Laboratory Software Choices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84F0B-258F-4A4B-A36B-CE0E89A58F99}" type="datetime1">
              <a:rPr lang="en-US" smtClean="0"/>
              <a:pPr/>
              <a:t>1/24/2016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17</a:t>
            </a:fld>
            <a:endParaRPr lang="en-US"/>
          </a:p>
        </p:txBody>
      </p:sp>
      <p:graphicFrame>
        <p:nvGraphicFramePr>
          <p:cNvPr id="11" name="Content Placeholder 10"/>
          <p:cNvGraphicFramePr>
            <a:graphicFrameLocks noGrp="1"/>
          </p:cNvGraphicFramePr>
          <p:nvPr>
            <p:ph sz="half" idx="1"/>
          </p:nvPr>
        </p:nvGraphicFramePr>
        <p:xfrm>
          <a:off x="304800" y="1828800"/>
          <a:ext cx="8534392" cy="3235960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1749886"/>
                <a:gridCol w="753834"/>
                <a:gridCol w="753834"/>
                <a:gridCol w="753834"/>
                <a:gridCol w="753834"/>
                <a:gridCol w="753834"/>
                <a:gridCol w="753834"/>
                <a:gridCol w="753834"/>
                <a:gridCol w="753834"/>
                <a:gridCol w="753834"/>
              </a:tblGrid>
              <a:tr h="1752600">
                <a:tc>
                  <a:txBody>
                    <a:bodyPr/>
                    <a:lstStyle/>
                    <a:p>
                      <a:r>
                        <a:rPr lang="en-US" dirty="0" smtClean="0"/>
                        <a:t>Language</a:t>
                      </a:r>
                      <a:endParaRPr lang="en-US" dirty="0"/>
                    </a:p>
                  </a:txBody>
                  <a:tcPr anchor="ctr"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Ease of Language</a:t>
                      </a:r>
                      <a:endParaRPr lang="en-US" dirty="0"/>
                    </a:p>
                  </a:txBody>
                  <a:tcPr vert="vert27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Development Environment</a:t>
                      </a:r>
                      <a:endParaRPr lang="en-US" dirty="0"/>
                    </a:p>
                  </a:txBody>
                  <a:tcPr vert="vert27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Data Acquisition</a:t>
                      </a:r>
                      <a:endParaRPr lang="en-US" dirty="0"/>
                    </a:p>
                  </a:txBody>
                  <a:tcPr vert="vert27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Instrument Control</a:t>
                      </a:r>
                      <a:endParaRPr lang="en-US" dirty="0"/>
                    </a:p>
                  </a:txBody>
                  <a:tcPr vert="vert27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Analysis Capabilities</a:t>
                      </a:r>
                      <a:endParaRPr lang="en-US" dirty="0"/>
                    </a:p>
                  </a:txBody>
                  <a:tcPr vert="vert27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Debugging Capabilities</a:t>
                      </a:r>
                      <a:endParaRPr lang="en-US" dirty="0"/>
                    </a:p>
                  </a:txBody>
                  <a:tcPr vert="vert27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UI Development</a:t>
                      </a:r>
                      <a:r>
                        <a:rPr lang="en-US" baseline="0" dirty="0" smtClean="0"/>
                        <a:t> Ease</a:t>
                      </a:r>
                      <a:endParaRPr lang="en-US" dirty="0"/>
                    </a:p>
                  </a:txBody>
                  <a:tcPr vert="vert27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UI Development Capabilities</a:t>
                      </a:r>
                      <a:endParaRPr lang="en-US" dirty="0"/>
                    </a:p>
                  </a:txBody>
                  <a:tcPr vert="vert27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Initial Cost</a:t>
                      </a:r>
                      <a:endParaRPr lang="en-US" dirty="0"/>
                    </a:p>
                  </a:txBody>
                  <a:tcPr vert="vert27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C/C++</a:t>
                      </a:r>
                      <a:endParaRPr lang="en-US" b="1" dirty="0"/>
                    </a:p>
                  </a:txBody>
                  <a:tcPr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Low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Matlab</a:t>
                      </a:r>
                      <a:endParaRPr lang="en-US" b="1" dirty="0"/>
                    </a:p>
                  </a:txBody>
                  <a:tcPr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Med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Python</a:t>
                      </a:r>
                      <a:endParaRPr lang="en-US" b="1" dirty="0"/>
                    </a:p>
                  </a:txBody>
                  <a:tcPr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Free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LabVIEW</a:t>
                      </a:r>
                      <a:endParaRPr lang="en-US" b="1" dirty="0"/>
                    </a:p>
                  </a:txBody>
                  <a:tcPr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Med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304800" y="5410200"/>
            <a:ext cx="8534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Arial" pitchFamily="34" charset="0"/>
                <a:cs typeface="Arial" pitchFamily="34" charset="0"/>
              </a:rPr>
              <a:t>My opinion on the effectiveness of the languages for laboratory usage. Scale of 1 = worst to 5 = best.</a:t>
            </a:r>
            <a:endParaRPr lang="en-US" sz="1400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LabVIEW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Programming language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Graphical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General purpose (but…)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Data flow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 Great for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Data acquisition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Data storage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Instrumentation control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Simple to moderately complex UIs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Rapid prototyping of complex software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 Programming real time systems and FPGAs*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" name="Content Placeholder 14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Okay for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Data analysis and plotting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Not so good for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Complex UIs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Embedded systems not supported by NI</a:t>
            </a:r>
          </a:p>
          <a:p>
            <a:pPr lvl="1">
              <a:buNone/>
            </a:pPr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C8BC2-614E-490C-9F28-DCA0745B2667}" type="datetime1">
              <a:rPr lang="en-US" smtClean="0"/>
              <a:pPr/>
              <a:t>1/24/2016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57200" y="6248400"/>
            <a:ext cx="59486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Arial" pitchFamily="34" charset="0"/>
                <a:cs typeface="Arial" pitchFamily="34" charset="0"/>
              </a:rPr>
              <a:t>*Provided you are programming an NI or compatible RT or FPGA system</a:t>
            </a:r>
            <a:endParaRPr lang="en-US" sz="1400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9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9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5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" dur="50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500" fill="hold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8" dur="500" fill="hold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2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4" dur="5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8" dur="500" fill="hold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9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0" dur="500" fill="hold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4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2" dur="500" fill="hold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15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LabVIEW</a:t>
            </a:r>
            <a:r>
              <a:rPr lang="en-US" dirty="0" smtClean="0"/>
              <a:t> Environment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31347-2238-4D0F-A071-EAA58C68318A}" type="datetime1">
              <a:rPr lang="en-US" smtClean="0"/>
              <a:pPr/>
              <a:t>1/24/2016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191000" y="1828800"/>
            <a:ext cx="3581400" cy="2525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38200" y="1295400"/>
            <a:ext cx="3569677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90600" y="3733800"/>
            <a:ext cx="1552644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810000" y="4724400"/>
            <a:ext cx="593367" cy="10667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6934200" y="2209800"/>
            <a:ext cx="1697846" cy="278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8" name="TextBox 17"/>
          <p:cNvSpPr txBox="1"/>
          <p:nvPr/>
        </p:nvSpPr>
        <p:spPr>
          <a:xfrm>
            <a:off x="1143000" y="1905000"/>
            <a:ext cx="17764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Front Panel</a:t>
            </a:r>
            <a:endParaRPr lang="en-US" sz="2400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143000" y="2438400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User interface goes here</a:t>
            </a:r>
            <a:endParaRPr lang="en-US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724400" y="2438400"/>
            <a:ext cx="21884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Block Diagram</a:t>
            </a:r>
            <a:endParaRPr lang="en-US" sz="2400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724400" y="2895600"/>
            <a:ext cx="1826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Code goes here</a:t>
            </a:r>
            <a:endParaRPr lang="en-US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85800" y="5867400"/>
            <a:ext cx="22220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Control Palette</a:t>
            </a:r>
            <a:endParaRPr lang="en-US" sz="2400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323025" y="6248400"/>
            <a:ext cx="9476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(FP Only)</a:t>
            </a:r>
            <a:endParaRPr lang="en-US" sz="1400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705600" y="5029200"/>
            <a:ext cx="24096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Function Palette</a:t>
            </a:r>
            <a:endParaRPr lang="en-US" sz="2400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342825" y="5410200"/>
            <a:ext cx="9717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(BD Only)</a:t>
            </a:r>
            <a:endParaRPr lang="en-US" sz="1400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276600" y="5791200"/>
            <a:ext cx="19475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Tools Palette</a:t>
            </a:r>
            <a:endParaRPr lang="en-US" sz="2400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3867B-6939-4293-B322-84E9708D510B}" type="datetime1">
              <a:rPr lang="en-US" smtClean="0"/>
              <a:pPr/>
              <a:t>1/24/2016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8854" name="AutoShape 6" descr="Image result for ni da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856" name="AutoShape 8" descr="Image result for ni da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858" name="AutoShape 10" descr="Image result for ni da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2" name="Slide Number Placeholder 6"/>
          <p:cNvSpPr txBox="1">
            <a:spLocks/>
          </p:cNvSpPr>
          <p:nvPr/>
        </p:nvSpPr>
        <p:spPr>
          <a:xfrm>
            <a:off x="7042536" y="6514136"/>
            <a:ext cx="2133600" cy="381000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D7EC6EF-94A2-4537-B1EB-15D4E295B10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9" name="Circular Arrow 68"/>
          <p:cNvSpPr/>
          <p:nvPr/>
        </p:nvSpPr>
        <p:spPr>
          <a:xfrm>
            <a:off x="990600" y="1066800"/>
            <a:ext cx="7162800" cy="4876800"/>
          </a:xfrm>
          <a:prstGeom prst="circularArrow">
            <a:avLst>
              <a:gd name="adj1" fmla="val 13937"/>
              <a:gd name="adj2" fmla="val 952624"/>
              <a:gd name="adj3" fmla="val 8800799"/>
              <a:gd name="adj4" fmla="val 11941561"/>
              <a:gd name="adj5" fmla="val 15132"/>
            </a:avLst>
          </a:prstGeom>
          <a:gradFill flip="none" rotWithShape="1">
            <a:gsLst>
              <a:gs pos="0">
                <a:srgbClr val="000082">
                  <a:alpha val="50000"/>
                </a:srgbClr>
              </a:gs>
              <a:gs pos="30000">
                <a:srgbClr val="66008F">
                  <a:alpha val="50000"/>
                </a:srgbClr>
              </a:gs>
              <a:gs pos="64999">
                <a:srgbClr val="BA0066">
                  <a:alpha val="50000"/>
                </a:srgbClr>
              </a:gs>
              <a:gs pos="89999">
                <a:srgbClr val="FF0000">
                  <a:alpha val="50000"/>
                </a:srgbClr>
              </a:gs>
              <a:gs pos="100000">
                <a:srgbClr val="FF8200">
                  <a:alpha val="5000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43" name="Group 73"/>
          <p:cNvGrpSpPr/>
          <p:nvPr/>
        </p:nvGrpSpPr>
        <p:grpSpPr>
          <a:xfrm>
            <a:off x="457200" y="1752600"/>
            <a:ext cx="1559260" cy="1907977"/>
            <a:chOff x="498140" y="1752600"/>
            <a:chExt cx="1559260" cy="1907977"/>
          </a:xfrm>
        </p:grpSpPr>
        <p:pic>
          <p:nvPicPr>
            <p:cNvPr id="195" name="Picture 18" descr="https://booksntea.files.wordpress.com/2011/03/keep-calm-and-carry-on-mug-large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0" y="1752600"/>
              <a:ext cx="1295400" cy="1295400"/>
            </a:xfrm>
            <a:prstGeom prst="rect">
              <a:avLst/>
            </a:prstGeom>
            <a:noFill/>
          </p:spPr>
        </p:pic>
        <p:grpSp>
          <p:nvGrpSpPr>
            <p:cNvPr id="196" name="Group 72"/>
            <p:cNvGrpSpPr/>
            <p:nvPr/>
          </p:nvGrpSpPr>
          <p:grpSpPr>
            <a:xfrm>
              <a:off x="498140" y="3048000"/>
              <a:ext cx="1556836" cy="612577"/>
              <a:chOff x="498140" y="3048000"/>
              <a:chExt cx="1556836" cy="612577"/>
            </a:xfrm>
          </p:grpSpPr>
          <p:sp>
            <p:nvSpPr>
              <p:cNvPr id="197" name="TextBox 196"/>
              <p:cNvSpPr txBox="1"/>
              <p:nvPr/>
            </p:nvSpPr>
            <p:spPr>
              <a:xfrm>
                <a:off x="498140" y="3048000"/>
                <a:ext cx="15568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Phenomenon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98" name="TextBox 197"/>
              <p:cNvSpPr txBox="1"/>
              <p:nvPr/>
            </p:nvSpPr>
            <p:spPr>
              <a:xfrm>
                <a:off x="610574" y="3352800"/>
                <a:ext cx="133196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Cooling of Tea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144" name="Group 71"/>
          <p:cNvGrpSpPr/>
          <p:nvPr/>
        </p:nvGrpSpPr>
        <p:grpSpPr>
          <a:xfrm>
            <a:off x="1217468" y="609167"/>
            <a:ext cx="1901984" cy="1724026"/>
            <a:chOff x="1219200" y="609600"/>
            <a:chExt cx="1901984" cy="1724026"/>
          </a:xfrm>
        </p:grpSpPr>
        <p:pic>
          <p:nvPicPr>
            <p:cNvPr id="191" name="Picture 8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219200" y="1066800"/>
              <a:ext cx="1901984" cy="12668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192" name="Group 70"/>
            <p:cNvGrpSpPr/>
            <p:nvPr/>
          </p:nvGrpSpPr>
          <p:grpSpPr>
            <a:xfrm>
              <a:off x="1559259" y="609600"/>
              <a:ext cx="1343060" cy="612577"/>
              <a:chOff x="1559259" y="609600"/>
              <a:chExt cx="1343060" cy="612577"/>
            </a:xfrm>
          </p:grpSpPr>
          <p:sp>
            <p:nvSpPr>
              <p:cNvPr id="193" name="TextBox 192"/>
              <p:cNvSpPr txBox="1"/>
              <p:nvPr/>
            </p:nvSpPr>
            <p:spPr>
              <a:xfrm>
                <a:off x="1559259" y="609600"/>
                <a:ext cx="13430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Transducer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94" name="TextBox 193"/>
              <p:cNvSpPr txBox="1"/>
              <p:nvPr/>
            </p:nvSpPr>
            <p:spPr>
              <a:xfrm>
                <a:off x="1566985" y="914400"/>
                <a:ext cx="132760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Thermocouple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145" name="Group 69"/>
          <p:cNvGrpSpPr/>
          <p:nvPr/>
        </p:nvGrpSpPr>
        <p:grpSpPr>
          <a:xfrm>
            <a:off x="3122468" y="532967"/>
            <a:ext cx="2116028" cy="1676400"/>
            <a:chOff x="3124200" y="533400"/>
            <a:chExt cx="2116028" cy="1676400"/>
          </a:xfrm>
        </p:grpSpPr>
        <p:pic>
          <p:nvPicPr>
            <p:cNvPr id="187" name="Picture 9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3352800" y="1066800"/>
              <a:ext cx="1230406" cy="1143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188" name="Group 36"/>
            <p:cNvGrpSpPr/>
            <p:nvPr/>
          </p:nvGrpSpPr>
          <p:grpSpPr>
            <a:xfrm>
              <a:off x="3124200" y="533400"/>
              <a:ext cx="2116028" cy="612577"/>
              <a:chOff x="3509063" y="533400"/>
              <a:chExt cx="2116028" cy="612577"/>
            </a:xfrm>
          </p:grpSpPr>
          <p:sp>
            <p:nvSpPr>
              <p:cNvPr id="189" name="TextBox 188"/>
              <p:cNvSpPr txBox="1"/>
              <p:nvPr/>
            </p:nvSpPr>
            <p:spPr>
              <a:xfrm>
                <a:off x="3532179" y="533400"/>
                <a:ext cx="206979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Signal Conditioner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90" name="TextBox 189"/>
              <p:cNvSpPr txBox="1"/>
              <p:nvPr/>
            </p:nvSpPr>
            <p:spPr>
              <a:xfrm>
                <a:off x="3509063" y="838200"/>
                <a:ext cx="211602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Amplifier, Low pass filter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146" name="Group 74"/>
          <p:cNvGrpSpPr/>
          <p:nvPr/>
        </p:nvGrpSpPr>
        <p:grpSpPr>
          <a:xfrm>
            <a:off x="5332268" y="532967"/>
            <a:ext cx="1913156" cy="1483398"/>
            <a:chOff x="5334000" y="533400"/>
            <a:chExt cx="1913156" cy="1483398"/>
          </a:xfrm>
        </p:grpSpPr>
        <p:grpSp>
          <p:nvGrpSpPr>
            <p:cNvPr id="181" name="Group 25"/>
            <p:cNvGrpSpPr/>
            <p:nvPr/>
          </p:nvGrpSpPr>
          <p:grpSpPr>
            <a:xfrm>
              <a:off x="5334000" y="1143000"/>
              <a:ext cx="1676400" cy="873798"/>
              <a:chOff x="1752600" y="1295400"/>
              <a:chExt cx="4933950" cy="2571750"/>
            </a:xfrm>
          </p:grpSpPr>
          <p:pic>
            <p:nvPicPr>
              <p:cNvPr id="185" name="Picture 7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1752600" y="1295400"/>
                <a:ext cx="2371725" cy="20669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186" name="Picture 10"/>
              <p:cNvPicPr>
                <a:picLocks noChangeAspect="1" noChangeArrowheads="1"/>
              </p:cNvPicPr>
              <p:nvPr/>
            </p:nvPicPr>
            <p:blipFill>
              <a:blip r:embed="rId7" cstate="print"/>
              <a:srcRect/>
              <a:stretch>
                <a:fillRect/>
              </a:stretch>
            </p:blipFill>
            <p:spPr bwMode="auto">
              <a:xfrm>
                <a:off x="2286000" y="1447800"/>
                <a:ext cx="4400550" cy="24193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</p:grpSp>
        <p:grpSp>
          <p:nvGrpSpPr>
            <p:cNvPr id="182" name="Group 37"/>
            <p:cNvGrpSpPr/>
            <p:nvPr/>
          </p:nvGrpSpPr>
          <p:grpSpPr>
            <a:xfrm>
              <a:off x="5497958" y="533400"/>
              <a:ext cx="1749198" cy="612577"/>
              <a:chOff x="3520621" y="533400"/>
              <a:chExt cx="1749198" cy="612577"/>
            </a:xfrm>
          </p:grpSpPr>
          <p:sp>
            <p:nvSpPr>
              <p:cNvPr id="183" name="TextBox 182"/>
              <p:cNvSpPr txBox="1"/>
              <p:nvPr/>
            </p:nvSpPr>
            <p:spPr>
              <a:xfrm>
                <a:off x="3520621" y="533400"/>
                <a:ext cx="17491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DAQ Hardware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84" name="TextBox 183"/>
              <p:cNvSpPr txBox="1"/>
              <p:nvPr/>
            </p:nvSpPr>
            <p:spPr>
              <a:xfrm>
                <a:off x="3635236" y="838200"/>
                <a:ext cx="151996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NI </a:t>
                </a:r>
                <a:r>
                  <a:rPr lang="en-US" sz="1400" i="1" dirty="0" err="1" smtClean="0">
                    <a:latin typeface="Arial" pitchFamily="34" charset="0"/>
                    <a:cs typeface="Arial" pitchFamily="34" charset="0"/>
                  </a:rPr>
                  <a:t>CompactDAQ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147" name="Group 75"/>
          <p:cNvGrpSpPr/>
          <p:nvPr/>
        </p:nvGrpSpPr>
        <p:grpSpPr>
          <a:xfrm>
            <a:off x="6932468" y="1523567"/>
            <a:ext cx="1795684" cy="1530729"/>
            <a:chOff x="6934200" y="1524000"/>
            <a:chExt cx="1795684" cy="1530729"/>
          </a:xfrm>
        </p:grpSpPr>
        <p:grpSp>
          <p:nvGrpSpPr>
            <p:cNvPr id="175" name="Group 28"/>
            <p:cNvGrpSpPr/>
            <p:nvPr/>
          </p:nvGrpSpPr>
          <p:grpSpPr>
            <a:xfrm>
              <a:off x="7162800" y="2133600"/>
              <a:ext cx="1447800" cy="921129"/>
              <a:chOff x="3581400" y="3048000"/>
              <a:chExt cx="1981200" cy="1260492"/>
            </a:xfrm>
          </p:grpSpPr>
          <p:pic>
            <p:nvPicPr>
              <p:cNvPr id="179" name="Picture 6"/>
              <p:cNvPicPr>
                <a:picLocks noChangeAspect="1" noChangeArrowheads="1"/>
              </p:cNvPicPr>
              <p:nvPr/>
            </p:nvPicPr>
            <p:blipFill>
              <a:blip r:embed="rId8" cstate="print"/>
              <a:srcRect/>
              <a:stretch>
                <a:fillRect/>
              </a:stretch>
            </p:blipFill>
            <p:spPr bwMode="auto">
              <a:xfrm>
                <a:off x="3581400" y="3048000"/>
                <a:ext cx="1981200" cy="12604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180" name="Picture 19"/>
              <p:cNvPicPr>
                <a:picLocks noChangeAspect="1" noChangeArrowheads="1"/>
              </p:cNvPicPr>
              <p:nvPr/>
            </p:nvPicPr>
            <p:blipFill>
              <a:blip r:embed="rId9" cstate="print"/>
              <a:srcRect/>
              <a:stretch>
                <a:fillRect/>
              </a:stretch>
            </p:blipFill>
            <p:spPr bwMode="auto">
              <a:xfrm>
                <a:off x="4038600" y="3161652"/>
                <a:ext cx="762002" cy="4959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</p:grpSp>
        <p:grpSp>
          <p:nvGrpSpPr>
            <p:cNvPr id="176" name="Group 40"/>
            <p:cNvGrpSpPr/>
            <p:nvPr/>
          </p:nvGrpSpPr>
          <p:grpSpPr>
            <a:xfrm>
              <a:off x="6934200" y="1524000"/>
              <a:ext cx="1795684" cy="612577"/>
              <a:chOff x="3597164" y="533400"/>
              <a:chExt cx="1795684" cy="612577"/>
            </a:xfrm>
          </p:grpSpPr>
          <p:sp>
            <p:nvSpPr>
              <p:cNvPr id="177" name="TextBox 176"/>
              <p:cNvSpPr txBox="1"/>
              <p:nvPr/>
            </p:nvSpPr>
            <p:spPr>
              <a:xfrm>
                <a:off x="3896124" y="533400"/>
                <a:ext cx="119776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Computer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78" name="TextBox 177"/>
              <p:cNvSpPr txBox="1"/>
              <p:nvPr/>
            </p:nvSpPr>
            <p:spPr>
              <a:xfrm>
                <a:off x="3597164" y="838200"/>
                <a:ext cx="17956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Brought to you by IT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148" name="Group 78"/>
          <p:cNvGrpSpPr/>
          <p:nvPr/>
        </p:nvGrpSpPr>
        <p:grpSpPr>
          <a:xfrm>
            <a:off x="6246668" y="4038167"/>
            <a:ext cx="1140056" cy="1470026"/>
            <a:chOff x="6248400" y="4038600"/>
            <a:chExt cx="1140056" cy="1470026"/>
          </a:xfrm>
        </p:grpSpPr>
        <p:pic>
          <p:nvPicPr>
            <p:cNvPr id="171" name="Picture 12"/>
            <p:cNvPicPr>
              <a:picLocks noChangeAspect="1" noChangeArrowheads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 bwMode="auto">
            <a:xfrm>
              <a:off x="6324600" y="4648200"/>
              <a:ext cx="906934" cy="8604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172" name="Group 43"/>
            <p:cNvGrpSpPr/>
            <p:nvPr/>
          </p:nvGrpSpPr>
          <p:grpSpPr>
            <a:xfrm>
              <a:off x="6248400" y="4038600"/>
              <a:ext cx="1140056" cy="612577"/>
              <a:chOff x="3784715" y="533400"/>
              <a:chExt cx="1140056" cy="612577"/>
            </a:xfrm>
          </p:grpSpPr>
          <p:sp>
            <p:nvSpPr>
              <p:cNvPr id="173" name="TextBox 172"/>
              <p:cNvSpPr txBox="1"/>
              <p:nvPr/>
            </p:nvSpPr>
            <p:spPr>
              <a:xfrm>
                <a:off x="3832805" y="533400"/>
                <a:ext cx="104387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Analysis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74" name="TextBox 173"/>
              <p:cNvSpPr txBox="1"/>
              <p:nvPr/>
            </p:nvSpPr>
            <p:spPr>
              <a:xfrm>
                <a:off x="3784715" y="838200"/>
                <a:ext cx="114005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Curve fitting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149" name="Group 79"/>
          <p:cNvGrpSpPr/>
          <p:nvPr/>
        </p:nvGrpSpPr>
        <p:grpSpPr>
          <a:xfrm>
            <a:off x="4341668" y="3276167"/>
            <a:ext cx="1607726" cy="1572090"/>
            <a:chOff x="4343400" y="3276600"/>
            <a:chExt cx="1607726" cy="1572090"/>
          </a:xfrm>
        </p:grpSpPr>
        <p:pic>
          <p:nvPicPr>
            <p:cNvPr id="169" name="Picture 14"/>
            <p:cNvPicPr>
              <a:picLocks noChangeAspect="1" noChangeArrowheads="1"/>
            </p:cNvPicPr>
            <p:nvPr/>
          </p:nvPicPr>
          <p:blipFill>
            <a:blip r:embed="rId11"/>
            <a:srcRect/>
            <a:stretch>
              <a:fillRect/>
            </a:stretch>
          </p:blipFill>
          <p:spPr bwMode="auto">
            <a:xfrm>
              <a:off x="4343400" y="3657600"/>
              <a:ext cx="1607726" cy="11910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70" name="TextBox 169"/>
            <p:cNvSpPr txBox="1"/>
            <p:nvPr/>
          </p:nvSpPr>
          <p:spPr>
            <a:xfrm>
              <a:off x="4724400" y="3276600"/>
              <a:ext cx="9541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latin typeface="Arial" pitchFamily="34" charset="0"/>
                  <a:cs typeface="Arial" pitchFamily="34" charset="0"/>
                </a:rPr>
                <a:t>Plotting</a:t>
              </a:r>
              <a:endParaRPr lang="en-US" dirty="0"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150" name="Group 77"/>
          <p:cNvGrpSpPr/>
          <p:nvPr/>
        </p:nvGrpSpPr>
        <p:grpSpPr>
          <a:xfrm>
            <a:off x="7571519" y="4495367"/>
            <a:ext cx="1189749" cy="1452946"/>
            <a:chOff x="7573251" y="4495800"/>
            <a:chExt cx="1189749" cy="1452946"/>
          </a:xfrm>
        </p:grpSpPr>
        <p:pic>
          <p:nvPicPr>
            <p:cNvPr id="165" name="Picture 11"/>
            <p:cNvPicPr>
              <a:picLocks noChangeAspect="1" noChangeArrowheads="1"/>
            </p:cNvPicPr>
            <p:nvPr/>
          </p:nvPicPr>
          <p:blipFill>
            <a:blip r:embed="rId12"/>
            <a:srcRect/>
            <a:stretch>
              <a:fillRect/>
            </a:stretch>
          </p:blipFill>
          <p:spPr bwMode="auto">
            <a:xfrm>
              <a:off x="7725651" y="5105400"/>
              <a:ext cx="866774" cy="8433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166" name="Group 49"/>
            <p:cNvGrpSpPr/>
            <p:nvPr/>
          </p:nvGrpSpPr>
          <p:grpSpPr>
            <a:xfrm>
              <a:off x="7573251" y="4495800"/>
              <a:ext cx="1189749" cy="612577"/>
              <a:chOff x="3784715" y="533400"/>
              <a:chExt cx="1189749" cy="612577"/>
            </a:xfrm>
          </p:grpSpPr>
          <p:sp>
            <p:nvSpPr>
              <p:cNvPr id="167" name="TextBox 166"/>
              <p:cNvSpPr txBox="1"/>
              <p:nvPr/>
            </p:nvSpPr>
            <p:spPr>
              <a:xfrm>
                <a:off x="4037188" y="533400"/>
                <a:ext cx="6848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DAQ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68" name="TextBox 167"/>
              <p:cNvSpPr txBox="1"/>
              <p:nvPr/>
            </p:nvSpPr>
            <p:spPr>
              <a:xfrm>
                <a:off x="3784715" y="838200"/>
                <a:ext cx="118974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Analog Input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151" name="Group 80"/>
          <p:cNvGrpSpPr/>
          <p:nvPr/>
        </p:nvGrpSpPr>
        <p:grpSpPr>
          <a:xfrm>
            <a:off x="4551000" y="4876367"/>
            <a:ext cx="1467068" cy="1457326"/>
            <a:chOff x="4552732" y="4876800"/>
            <a:chExt cx="1467068" cy="1457326"/>
          </a:xfrm>
        </p:grpSpPr>
        <p:pic>
          <p:nvPicPr>
            <p:cNvPr id="161" name="Picture 13"/>
            <p:cNvPicPr>
              <a:picLocks noChangeAspect="1" noChangeArrowheads="1"/>
            </p:cNvPicPr>
            <p:nvPr/>
          </p:nvPicPr>
          <p:blipFill>
            <a:blip r:embed="rId13"/>
            <a:srcRect/>
            <a:stretch>
              <a:fillRect/>
            </a:stretch>
          </p:blipFill>
          <p:spPr bwMode="auto">
            <a:xfrm>
              <a:off x="4876800" y="5486400"/>
              <a:ext cx="847726" cy="8477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162" name="Group 125"/>
            <p:cNvGrpSpPr/>
            <p:nvPr/>
          </p:nvGrpSpPr>
          <p:grpSpPr>
            <a:xfrm>
              <a:off x="4552732" y="4876800"/>
              <a:ext cx="1467068" cy="612577"/>
              <a:chOff x="3808760" y="533400"/>
              <a:chExt cx="1467068" cy="612577"/>
            </a:xfrm>
          </p:grpSpPr>
          <p:sp>
            <p:nvSpPr>
              <p:cNvPr id="163" name="TextBox 162"/>
              <p:cNvSpPr txBox="1"/>
              <p:nvPr/>
            </p:nvSpPr>
            <p:spPr>
              <a:xfrm>
                <a:off x="3808760" y="533400"/>
                <a:ext cx="14670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Storing Data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64" name="TextBox 163"/>
              <p:cNvSpPr txBox="1"/>
              <p:nvPr/>
            </p:nvSpPr>
            <p:spPr>
              <a:xfrm>
                <a:off x="4001922" y="838200"/>
                <a:ext cx="108074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HDF5 Files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152" name="Group 81"/>
          <p:cNvGrpSpPr/>
          <p:nvPr/>
        </p:nvGrpSpPr>
        <p:grpSpPr>
          <a:xfrm>
            <a:off x="2360468" y="3657167"/>
            <a:ext cx="1402948" cy="2220402"/>
            <a:chOff x="2362200" y="3657600"/>
            <a:chExt cx="1402948" cy="2220402"/>
          </a:xfrm>
        </p:grpSpPr>
        <p:pic>
          <p:nvPicPr>
            <p:cNvPr id="159" name="Picture 15"/>
            <p:cNvPicPr>
              <a:picLocks noChangeAspect="1" noChangeArrowheads="1"/>
            </p:cNvPicPr>
            <p:nvPr/>
          </p:nvPicPr>
          <p:blipFill>
            <a:blip r:embed="rId14" cstate="print"/>
            <a:srcRect/>
            <a:stretch>
              <a:fillRect/>
            </a:stretch>
          </p:blipFill>
          <p:spPr bwMode="auto">
            <a:xfrm>
              <a:off x="2438400" y="4267200"/>
              <a:ext cx="1245656" cy="161080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</p:pic>
        <p:sp>
          <p:nvSpPr>
            <p:cNvPr id="160" name="TextBox 159"/>
            <p:cNvSpPr txBox="1"/>
            <p:nvPr/>
          </p:nvSpPr>
          <p:spPr>
            <a:xfrm>
              <a:off x="2362200" y="3657600"/>
              <a:ext cx="140294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latin typeface="Arial" pitchFamily="34" charset="0"/>
                  <a:cs typeface="Arial" pitchFamily="34" charset="0"/>
                </a:rPr>
                <a:t>Thesis/</a:t>
              </a:r>
            </a:p>
            <a:p>
              <a:pPr algn="ctr"/>
              <a:r>
                <a:rPr lang="en-US" dirty="0" smtClean="0">
                  <a:latin typeface="Arial" pitchFamily="34" charset="0"/>
                  <a:cs typeface="Arial" pitchFamily="34" charset="0"/>
                </a:rPr>
                <a:t>Dissertation</a:t>
              </a:r>
              <a:endParaRPr lang="en-US" dirty="0"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153" name="Group 82"/>
          <p:cNvGrpSpPr/>
          <p:nvPr/>
        </p:nvGrpSpPr>
        <p:grpSpPr>
          <a:xfrm>
            <a:off x="531668" y="4049835"/>
            <a:ext cx="1524000" cy="1969532"/>
            <a:chOff x="533400" y="4050268"/>
            <a:chExt cx="1524000" cy="1969532"/>
          </a:xfrm>
        </p:grpSpPr>
        <p:pic>
          <p:nvPicPr>
            <p:cNvPr id="157" name="Picture 16"/>
            <p:cNvPicPr>
              <a:picLocks noChangeAspect="1" noChangeArrowheads="1"/>
            </p:cNvPicPr>
            <p:nvPr/>
          </p:nvPicPr>
          <p:blipFill>
            <a:blip r:embed="rId15" cstate="print"/>
            <a:srcRect/>
            <a:stretch>
              <a:fillRect/>
            </a:stretch>
          </p:blipFill>
          <p:spPr bwMode="auto">
            <a:xfrm>
              <a:off x="533400" y="4495800"/>
              <a:ext cx="1524000" cy="1524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58" name="TextBox 157"/>
            <p:cNvSpPr txBox="1"/>
            <p:nvPr/>
          </p:nvSpPr>
          <p:spPr>
            <a:xfrm>
              <a:off x="609600" y="4050268"/>
              <a:ext cx="12105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latin typeface="Arial" pitchFamily="34" charset="0"/>
                  <a:cs typeface="Arial" pitchFamily="34" charset="0"/>
                </a:rPr>
                <a:t>Graduate!</a:t>
              </a:r>
              <a:endParaRPr lang="en-US" dirty="0"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200" name="Group 76"/>
          <p:cNvGrpSpPr/>
          <p:nvPr/>
        </p:nvGrpSpPr>
        <p:grpSpPr>
          <a:xfrm>
            <a:off x="6932468" y="3211721"/>
            <a:ext cx="1838966" cy="1283646"/>
            <a:chOff x="6934200" y="3212154"/>
            <a:chExt cx="1838966" cy="1283646"/>
          </a:xfrm>
        </p:grpSpPr>
        <p:pic>
          <p:nvPicPr>
            <p:cNvPr id="201" name="Picture 200" descr="labview.png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467600" y="3581486"/>
              <a:ext cx="786344" cy="914314"/>
            </a:xfrm>
            <a:prstGeom prst="rect">
              <a:avLst/>
            </a:prstGeom>
          </p:spPr>
        </p:pic>
        <p:sp>
          <p:nvSpPr>
            <p:cNvPr id="202" name="TextBox 201"/>
            <p:cNvSpPr txBox="1"/>
            <p:nvPr/>
          </p:nvSpPr>
          <p:spPr>
            <a:xfrm>
              <a:off x="6934200" y="3212154"/>
              <a:ext cx="18389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latin typeface="Arial" pitchFamily="34" charset="0"/>
                  <a:cs typeface="Arial" pitchFamily="34" charset="0"/>
                </a:rPr>
                <a:t>Software Basics</a:t>
              </a:r>
              <a:endParaRPr lang="en-US" dirty="0">
                <a:latin typeface="Arial" pitchFamily="34" charset="0"/>
                <a:cs typeface="Arial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Front Panel</a:t>
            </a:r>
            <a:endParaRPr lang="en-US" dirty="0"/>
          </a:p>
        </p:txBody>
      </p:sp>
      <p:sp>
        <p:nvSpPr>
          <p:cNvPr id="27" name="Content Placeholder 2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8" name="Content Placeholder 27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Place and arrange controls, indicators and decorations</a:t>
            </a:r>
          </a:p>
          <a:p>
            <a:pPr lvl="1"/>
            <a:r>
              <a:rPr lang="en-US" dirty="0" smtClean="0"/>
              <a:t>Controls</a:t>
            </a:r>
          </a:p>
          <a:p>
            <a:pPr lvl="2"/>
            <a:r>
              <a:rPr lang="en-US" dirty="0" smtClean="0"/>
              <a:t>Inputs to the VI</a:t>
            </a:r>
          </a:p>
          <a:p>
            <a:pPr lvl="1"/>
            <a:r>
              <a:rPr lang="en-US" dirty="0" smtClean="0"/>
              <a:t>Indicators</a:t>
            </a:r>
          </a:p>
          <a:p>
            <a:pPr lvl="2"/>
            <a:r>
              <a:rPr lang="en-US" dirty="0" smtClean="0"/>
              <a:t>Outputs from the VI</a:t>
            </a:r>
          </a:p>
          <a:p>
            <a:r>
              <a:rPr lang="en-US" dirty="0" smtClean="0"/>
              <a:t>Create VI Icons and Connector Panes</a:t>
            </a:r>
          </a:p>
          <a:p>
            <a:r>
              <a:rPr lang="en-US" dirty="0" smtClean="0"/>
              <a:t>Control Execution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BEEFB-62F3-403D-89A2-E69B2D33ED87}" type="datetime1">
              <a:rPr lang="en-US" smtClean="0"/>
              <a:pPr/>
              <a:t>1/24/2016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43000" y="3886200"/>
            <a:ext cx="1725930" cy="2371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33400" y="1371600"/>
            <a:ext cx="3023235" cy="24460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Placing Controls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C86B-E93A-4DAF-BF13-27D9B3143134}" type="datetime1">
              <a:rPr lang="en-US" smtClean="0"/>
              <a:pPr/>
              <a:t>1/24/2016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995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533400"/>
            <a:ext cx="8229600" cy="609600"/>
          </a:xfrm>
        </p:spPr>
        <p:txBody>
          <a:bodyPr/>
          <a:lstStyle/>
          <a:p>
            <a:r>
              <a:rPr lang="en-US" dirty="0" smtClean="0"/>
              <a:t>Toolbar</a:t>
            </a:r>
            <a:endParaRPr lang="en-US" dirty="0"/>
          </a:p>
        </p:txBody>
      </p:sp>
      <p:sp>
        <p:nvSpPr>
          <p:cNvPr id="28" name="Content Placeholder 27"/>
          <p:cNvSpPr>
            <a:spLocks noGrp="1"/>
          </p:cNvSpPr>
          <p:nvPr>
            <p:ph sz="half" idx="2"/>
          </p:nvPr>
        </p:nvSpPr>
        <p:spPr>
          <a:xfrm>
            <a:off x="228600" y="3886200"/>
            <a:ext cx="8686800" cy="2239963"/>
          </a:xfrm>
        </p:spPr>
        <p:txBody>
          <a:bodyPr>
            <a:normAutofit/>
          </a:bodyPr>
          <a:lstStyle/>
          <a:p>
            <a:r>
              <a:rPr lang="en-US" dirty="0" smtClean="0"/>
              <a:t>Run: </a:t>
            </a:r>
            <a:r>
              <a:rPr lang="en-US" b="0" dirty="0" smtClean="0"/>
              <a:t>start the VI’s execution</a:t>
            </a:r>
          </a:p>
          <a:p>
            <a:r>
              <a:rPr lang="en-US" dirty="0" smtClean="0"/>
              <a:t>Run continuously: </a:t>
            </a:r>
            <a:r>
              <a:rPr lang="en-US" b="0" dirty="0" smtClean="0"/>
              <a:t>run VI in a loop, endlessly (rarely used)</a:t>
            </a:r>
          </a:p>
          <a:p>
            <a:r>
              <a:rPr lang="en-US" dirty="0" smtClean="0"/>
              <a:t>Abort: </a:t>
            </a:r>
            <a:r>
              <a:rPr lang="en-US" b="0" dirty="0" smtClean="0"/>
              <a:t>This is not stop It’s ABORT!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D4E6A-FB7D-4C64-8BF6-4D9F1A6CDE83}" type="datetime1">
              <a:rPr lang="en-US" smtClean="0"/>
              <a:pPr/>
              <a:t>1/24/2016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" y="2438400"/>
            <a:ext cx="7843982" cy="4667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TextBox 10"/>
          <p:cNvSpPr txBox="1"/>
          <p:nvPr/>
        </p:nvSpPr>
        <p:spPr>
          <a:xfrm>
            <a:off x="766066" y="1905000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 smtClean="0">
                <a:latin typeface="Arial" pitchFamily="34" charset="0"/>
                <a:cs typeface="Arial" pitchFamily="34" charset="0"/>
              </a:rPr>
              <a:t>Run</a:t>
            </a:r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38200" y="1371600"/>
            <a:ext cx="2172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 smtClean="0">
                <a:latin typeface="Arial" pitchFamily="34" charset="0"/>
                <a:cs typeface="Arial" pitchFamily="34" charset="0"/>
              </a:rPr>
              <a:t>Run Continuously</a:t>
            </a:r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814491" y="1828800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Abort</a:t>
            </a:r>
            <a:endParaRPr lang="en-US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981200" y="3124200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 smtClean="0">
                <a:latin typeface="Arial" pitchFamily="34" charset="0"/>
                <a:cs typeface="Arial" pitchFamily="34" charset="0"/>
              </a:rPr>
              <a:t>Pause</a:t>
            </a:r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6" name="Straight Arrow Connector 15"/>
          <p:cNvCxnSpPr>
            <a:stCxn id="11" idx="2"/>
          </p:cNvCxnSpPr>
          <p:nvPr/>
        </p:nvCxnSpPr>
        <p:spPr>
          <a:xfrm rot="16200000" flipH="1">
            <a:off x="1030876" y="2326276"/>
            <a:ext cx="316468" cy="212580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rot="16200000" flipH="1">
            <a:off x="1295401" y="2057401"/>
            <a:ext cx="685800" cy="76198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4" idx="0"/>
          </p:cNvCxnSpPr>
          <p:nvPr/>
        </p:nvCxnSpPr>
        <p:spPr>
          <a:xfrm rot="5400000" flipH="1" flipV="1">
            <a:off x="2273485" y="2959285"/>
            <a:ext cx="304800" cy="25030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/>
          <p:cNvSpPr/>
          <p:nvPr/>
        </p:nvSpPr>
        <p:spPr>
          <a:xfrm>
            <a:off x="4876800" y="2133600"/>
            <a:ext cx="2362200" cy="990600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4800600" y="3200400"/>
            <a:ext cx="2903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 smtClean="0">
                <a:latin typeface="Arial" pitchFamily="34" charset="0"/>
                <a:cs typeface="Arial" pitchFamily="34" charset="0"/>
              </a:rPr>
              <a:t>Alignment, ordering, etc.</a:t>
            </a:r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276600" y="2057400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 smtClean="0">
                <a:latin typeface="Arial" pitchFamily="34" charset="0"/>
                <a:cs typeface="Arial" pitchFamily="34" charset="0"/>
              </a:rPr>
              <a:t>Font</a:t>
            </a:r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533400"/>
            <a:ext cx="8229600" cy="609600"/>
          </a:xfrm>
        </p:spPr>
        <p:txBody>
          <a:bodyPr/>
          <a:lstStyle/>
          <a:p>
            <a:r>
              <a:rPr lang="en-US" dirty="0" smtClean="0"/>
              <a:t>Block Diagram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805D1-44FC-4227-94BA-9A020781DCAD}" type="datetime1">
              <a:rPr lang="en-US" smtClean="0"/>
              <a:pPr/>
              <a:t>1/24/2016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14400" y="1219200"/>
            <a:ext cx="7455386" cy="50215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1" name="TextBox 20"/>
          <p:cNvSpPr txBox="1"/>
          <p:nvPr/>
        </p:nvSpPr>
        <p:spPr>
          <a:xfrm>
            <a:off x="1524000" y="3733800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Control</a:t>
            </a:r>
            <a:endParaRPr lang="en-US" b="1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118677" y="2362200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Indicators</a:t>
            </a:r>
            <a:endParaRPr lang="en-US" b="1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971800" y="2209800"/>
            <a:ext cx="1249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Comment</a:t>
            </a:r>
            <a:endParaRPr lang="en-US" b="1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352800" y="4572000"/>
            <a:ext cx="1954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Node (Function)</a:t>
            </a:r>
            <a:endParaRPr lang="en-US" b="1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533400"/>
            <a:ext cx="8229600" cy="609600"/>
          </a:xfrm>
        </p:spPr>
        <p:txBody>
          <a:bodyPr/>
          <a:lstStyle/>
          <a:p>
            <a:r>
              <a:rPr lang="en-US" dirty="0" smtClean="0"/>
              <a:t>Toolbar</a:t>
            </a:r>
            <a:endParaRPr lang="en-US" dirty="0"/>
          </a:p>
        </p:txBody>
      </p:sp>
      <p:sp>
        <p:nvSpPr>
          <p:cNvPr id="28" name="Content Placeholder 27"/>
          <p:cNvSpPr>
            <a:spLocks noGrp="1"/>
          </p:cNvSpPr>
          <p:nvPr>
            <p:ph sz="half" idx="2"/>
          </p:nvPr>
        </p:nvSpPr>
        <p:spPr>
          <a:xfrm>
            <a:off x="228600" y="4114800"/>
            <a:ext cx="8686800" cy="2011363"/>
          </a:xfrm>
        </p:spPr>
        <p:txBody>
          <a:bodyPr>
            <a:normAutofit/>
          </a:bodyPr>
          <a:lstStyle/>
          <a:p>
            <a:r>
              <a:rPr lang="en-US" dirty="0" smtClean="0"/>
              <a:t>Execution Highlighting: </a:t>
            </a:r>
            <a:r>
              <a:rPr lang="en-US" b="0" dirty="0" smtClean="0"/>
              <a:t>watch the VI run (super slowly)</a:t>
            </a:r>
          </a:p>
          <a:p>
            <a:r>
              <a:rPr lang="en-US" dirty="0" smtClean="0"/>
              <a:t>Retain Wire Values: </a:t>
            </a:r>
            <a:r>
              <a:rPr lang="en-US" b="0" dirty="0" smtClean="0"/>
              <a:t>Allows use of wire probes after VI exits</a:t>
            </a:r>
          </a:p>
          <a:p>
            <a:r>
              <a:rPr lang="en-US" dirty="0" smtClean="0"/>
              <a:t>Step execution: </a:t>
            </a:r>
            <a:r>
              <a:rPr lang="en-US" b="0" dirty="0" smtClean="0"/>
              <a:t>Execute one node at a time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321C5-DFBD-400E-8C19-E80566773175}" type="datetime1">
              <a:rPr lang="en-US" smtClean="0"/>
              <a:pPr/>
              <a:t>1/24/2016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2895600" y="2057400"/>
            <a:ext cx="1851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 smtClean="0">
                <a:latin typeface="Arial" pitchFamily="34" charset="0"/>
                <a:cs typeface="Arial" pitchFamily="34" charset="0"/>
              </a:rPr>
              <a:t>Step Execution</a:t>
            </a:r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905000" y="3429000"/>
            <a:ext cx="2247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 smtClean="0">
                <a:latin typeface="Arial" pitchFamily="34" charset="0"/>
                <a:cs typeface="Arial" pitchFamily="34" charset="0"/>
              </a:rPr>
              <a:t>Retain Wire Values</a:t>
            </a:r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57200" y="1524000"/>
            <a:ext cx="2698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 smtClean="0">
                <a:latin typeface="Arial" pitchFamily="34" charset="0"/>
                <a:cs typeface="Arial" pitchFamily="34" charset="0"/>
              </a:rPr>
              <a:t>Execution Highlighting</a:t>
            </a:r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4800" y="2514600"/>
            <a:ext cx="8839200" cy="6360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23" name="Straight Arrow Connector 22"/>
          <p:cNvCxnSpPr>
            <a:stCxn id="14" idx="0"/>
          </p:cNvCxnSpPr>
          <p:nvPr/>
        </p:nvCxnSpPr>
        <p:spPr>
          <a:xfrm rot="16200000" flipV="1">
            <a:off x="2657337" y="3057663"/>
            <a:ext cx="457200" cy="285473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rot="16200000" flipH="1">
            <a:off x="1752600" y="2057400"/>
            <a:ext cx="685800" cy="381000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/>
          <p:cNvSpPr/>
          <p:nvPr/>
        </p:nvSpPr>
        <p:spPr>
          <a:xfrm>
            <a:off x="2895600" y="2438400"/>
            <a:ext cx="1219200" cy="685800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5737692" y="1600200"/>
            <a:ext cx="2980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 smtClean="0">
                <a:latin typeface="Arial" pitchFamily="34" charset="0"/>
                <a:cs typeface="Arial" pitchFamily="34" charset="0"/>
              </a:rPr>
              <a:t>Automatic BD “Cleanup”</a:t>
            </a:r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26" name="Straight Arrow Connector 25"/>
          <p:cNvCxnSpPr/>
          <p:nvPr/>
        </p:nvCxnSpPr>
        <p:spPr>
          <a:xfrm rot="16200000" flipH="1">
            <a:off x="7741225" y="2133600"/>
            <a:ext cx="685800" cy="381000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533400"/>
            <a:ext cx="8229600" cy="609600"/>
          </a:xfrm>
        </p:spPr>
        <p:txBody>
          <a:bodyPr/>
          <a:lstStyle/>
          <a:p>
            <a:r>
              <a:rPr lang="en-US" dirty="0" smtClean="0"/>
              <a:t>Control/Indicator Terminals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BEE925-4547-40B9-98A6-6F8BB5F02B30}" type="datetime1">
              <a:rPr lang="en-US" smtClean="0"/>
              <a:pPr/>
              <a:t>1/24/2016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25</a:t>
            </a:fld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76400" y="2438400"/>
            <a:ext cx="5886450" cy="39647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57200" y="1219200"/>
            <a:ext cx="3779044" cy="305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3" name="Straight Arrow Connector 12"/>
          <p:cNvCxnSpPr/>
          <p:nvPr/>
        </p:nvCxnSpPr>
        <p:spPr>
          <a:xfrm rot="5400000" flipH="1" flipV="1">
            <a:off x="114300" y="3848100"/>
            <a:ext cx="2133600" cy="381000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990600" y="4953000"/>
            <a:ext cx="1295400" cy="152400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rot="10800000" flipV="1">
            <a:off x="2743200" y="1752600"/>
            <a:ext cx="2819400" cy="1828800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rot="16200000" flipH="1">
            <a:off x="4762500" y="2552700"/>
            <a:ext cx="2133600" cy="533400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4695041" y="1295400"/>
            <a:ext cx="1659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Indicator Pair</a:t>
            </a:r>
            <a:endParaRPr lang="en-US" b="1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28600" y="5181600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Control Pair</a:t>
            </a:r>
            <a:endParaRPr lang="en-US" b="1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533400"/>
            <a:ext cx="8229600" cy="609600"/>
          </a:xfrm>
        </p:spPr>
        <p:txBody>
          <a:bodyPr/>
          <a:lstStyle/>
          <a:p>
            <a:r>
              <a:rPr lang="en-US" dirty="0" smtClean="0"/>
              <a:t>Building a Simple VI</a:t>
            </a:r>
            <a:endParaRPr lang="en-US" dirty="0"/>
          </a:p>
        </p:txBody>
      </p:sp>
      <p:sp>
        <p:nvSpPr>
          <p:cNvPr id="28" name="Content Placeholder 27"/>
          <p:cNvSpPr>
            <a:spLocks noGrp="1"/>
          </p:cNvSpPr>
          <p:nvPr>
            <p:ph sz="half" idx="2"/>
          </p:nvPr>
        </p:nvSpPr>
        <p:spPr>
          <a:xfrm>
            <a:off x="228600" y="1524000"/>
            <a:ext cx="8686800" cy="4602163"/>
          </a:xfrm>
        </p:spPr>
        <p:txBody>
          <a:bodyPr>
            <a:normAutofit/>
          </a:bodyPr>
          <a:lstStyle/>
          <a:p>
            <a:r>
              <a:rPr lang="en-US" b="0" dirty="0" smtClean="0"/>
              <a:t>Watch the Amazing Dr. </a:t>
            </a:r>
            <a:r>
              <a:rPr lang="en-US" b="0" dirty="0" err="1" smtClean="0"/>
              <a:t>Sommerville</a:t>
            </a:r>
            <a:r>
              <a:rPr lang="en-US" b="0" dirty="0" smtClean="0"/>
              <a:t> build a simple VI.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9DE7B-4F6E-4B79-A4B5-7333580937DB}" type="datetime1">
              <a:rPr lang="en-US" smtClean="0"/>
              <a:pPr/>
              <a:t>1/24/2016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7" name="Picture 2" descr="Image result for mouse icon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6675" y="1371600"/>
            <a:ext cx="542925" cy="54292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533400"/>
            <a:ext cx="8229600" cy="609600"/>
          </a:xfrm>
        </p:spPr>
        <p:txBody>
          <a:bodyPr/>
          <a:lstStyle/>
          <a:p>
            <a:r>
              <a:rPr lang="en-US" dirty="0" smtClean="0"/>
              <a:t>Dataflow</a:t>
            </a:r>
            <a:endParaRPr lang="en-US" dirty="0"/>
          </a:p>
        </p:txBody>
      </p:sp>
      <p:sp>
        <p:nvSpPr>
          <p:cNvPr id="28" name="Content Placeholder 27"/>
          <p:cNvSpPr>
            <a:spLocks noGrp="1"/>
          </p:cNvSpPr>
          <p:nvPr>
            <p:ph sz="half" idx="2"/>
          </p:nvPr>
        </p:nvSpPr>
        <p:spPr>
          <a:xfrm>
            <a:off x="228600" y="1524000"/>
            <a:ext cx="8686800" cy="4602163"/>
          </a:xfrm>
        </p:spPr>
        <p:txBody>
          <a:bodyPr>
            <a:normAutofit/>
          </a:bodyPr>
          <a:lstStyle/>
          <a:p>
            <a:r>
              <a:rPr lang="en-US" b="0" dirty="0" smtClean="0"/>
              <a:t>Watch VI run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A2ACB-1E02-4BF2-A686-91338B3DFAAF}" type="datetime1">
              <a:rPr lang="en-US" smtClean="0"/>
              <a:pPr/>
              <a:t>1/24/2016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7" name="Picture 2" descr="Image result for mouse icon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6675" y="1371600"/>
            <a:ext cx="542925" cy="54292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Numeric Control and Indicator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C86B-E93A-4DAF-BF13-27D9B3143134}" type="datetime1">
              <a:rPr lang="en-US" smtClean="0"/>
              <a:pPr/>
              <a:t>1/24/2016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772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533400"/>
            <a:ext cx="8229600" cy="990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Data Types</a:t>
            </a:r>
            <a:br>
              <a:rPr lang="en-US" dirty="0" smtClean="0"/>
            </a:br>
            <a:r>
              <a:rPr lang="en-US" b="0" dirty="0" smtClean="0"/>
              <a:t>(Incomplete)</a:t>
            </a:r>
            <a:endParaRPr lang="en-US" b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C6AB7-0DEB-43C0-AC7E-7D05A3149D74}" type="datetime1">
              <a:rPr lang="en-US" smtClean="0"/>
              <a:pPr/>
              <a:t>1/24/2016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29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4800" y="1600200"/>
            <a:ext cx="8591550" cy="41180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Development from 30,000 ft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8686800" cy="53340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Why do we develop software?</a:t>
            </a:r>
          </a:p>
          <a:p>
            <a:pPr lvl="1"/>
            <a:r>
              <a:rPr lang="en-US" dirty="0" smtClean="0"/>
              <a:t>To interface with the real world via hardware</a:t>
            </a:r>
          </a:p>
          <a:p>
            <a:pPr lvl="1"/>
            <a:r>
              <a:rPr lang="en-US" dirty="0" smtClean="0"/>
              <a:t>For </a:t>
            </a:r>
            <a:r>
              <a:rPr lang="en-US" i="1" dirty="0" smtClean="0"/>
              <a:t>flexibility</a:t>
            </a:r>
          </a:p>
          <a:p>
            <a:pPr lvl="1"/>
            <a:r>
              <a:rPr lang="en-US" dirty="0" smtClean="0"/>
              <a:t>For </a:t>
            </a:r>
            <a:r>
              <a:rPr lang="en-US" i="1" dirty="0" smtClean="0"/>
              <a:t>extensibility</a:t>
            </a:r>
          </a:p>
          <a:p>
            <a:pPr lvl="1"/>
            <a:r>
              <a:rPr lang="en-US" dirty="0" smtClean="0"/>
              <a:t>To enable us to acquire and process more than we could by hand</a:t>
            </a:r>
          </a:p>
          <a:p>
            <a:r>
              <a:rPr lang="en-US" dirty="0" smtClean="0"/>
              <a:t>What do we need?</a:t>
            </a:r>
          </a:p>
          <a:p>
            <a:pPr lvl="1"/>
            <a:r>
              <a:rPr lang="en-US" dirty="0" smtClean="0"/>
              <a:t>A problem</a:t>
            </a:r>
          </a:p>
          <a:p>
            <a:pPr lvl="1"/>
            <a:r>
              <a:rPr lang="en-US" i="1" dirty="0" smtClean="0"/>
              <a:t>A plan (1)</a:t>
            </a:r>
          </a:p>
          <a:p>
            <a:pPr lvl="1"/>
            <a:r>
              <a:rPr lang="en-US" dirty="0" smtClean="0"/>
              <a:t>A computer</a:t>
            </a:r>
          </a:p>
          <a:p>
            <a:pPr lvl="1"/>
            <a:r>
              <a:rPr lang="en-US" i="1" dirty="0" smtClean="0"/>
              <a:t>A language (3)</a:t>
            </a:r>
          </a:p>
          <a:p>
            <a:pPr lvl="1"/>
            <a:r>
              <a:rPr lang="en-US" dirty="0" smtClean="0"/>
              <a:t>Other tools</a:t>
            </a:r>
          </a:p>
          <a:p>
            <a:pPr lvl="2"/>
            <a:r>
              <a:rPr lang="en-US" dirty="0" smtClean="0"/>
              <a:t>Editor or integrated development environment</a:t>
            </a:r>
          </a:p>
          <a:p>
            <a:pPr lvl="2"/>
            <a:r>
              <a:rPr lang="en-US" dirty="0" smtClean="0"/>
              <a:t>Documentation tools (e.g. word processor)</a:t>
            </a:r>
          </a:p>
          <a:p>
            <a:pPr lvl="2"/>
            <a:r>
              <a:rPr lang="en-US" i="1" dirty="0" smtClean="0"/>
              <a:t>Source code control (2)</a:t>
            </a:r>
          </a:p>
          <a:p>
            <a:pPr lvl="2"/>
            <a:r>
              <a:rPr lang="en-US" dirty="0" smtClean="0"/>
              <a:t>Issue tracking database</a:t>
            </a:r>
          </a:p>
          <a:p>
            <a:pPr lvl="2"/>
            <a:endParaRPr lang="en-US" dirty="0" smtClean="0"/>
          </a:p>
          <a:p>
            <a:pPr lvl="2"/>
            <a:endParaRPr lang="en-US" dirty="0" smtClean="0"/>
          </a:p>
          <a:p>
            <a:pPr lvl="1"/>
            <a:endParaRPr lang="en-US" dirty="0" smtClean="0"/>
          </a:p>
          <a:p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1/24/2016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Types—Why should I care?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C86B-E93A-4DAF-BF13-27D9B3143134}" type="datetime1">
              <a:rPr lang="en-US" smtClean="0"/>
              <a:pPr/>
              <a:t>1/24/2016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>
          <a:xfrm>
            <a:off x="228600" y="1143000"/>
            <a:ext cx="4267200" cy="4983163"/>
          </a:xfrm>
        </p:spPr>
        <p:txBody>
          <a:bodyPr/>
          <a:lstStyle/>
          <a:p>
            <a:r>
              <a:rPr lang="en-US" b="0" dirty="0" smtClean="0"/>
              <a:t>Using the proper data type forces the user/programmer to handle the data correctly</a:t>
            </a:r>
          </a:p>
          <a:p>
            <a:r>
              <a:rPr lang="en-US" b="0" dirty="0" smtClean="0"/>
              <a:t>Using an unnecessarily large play will adversely affect performance</a:t>
            </a:r>
          </a:p>
          <a:p>
            <a:r>
              <a:rPr lang="en-US" b="0" dirty="0" smtClean="0"/>
              <a:t>Using a numeric data type which is too small can lead to loss of precision or catastrophic rollover</a:t>
            </a:r>
          </a:p>
          <a:p>
            <a:r>
              <a:rPr lang="en-US" b="0" dirty="0" smtClean="0"/>
              <a:t>Some numbers may not be exactly represented by floating values.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19800" y="1143000"/>
            <a:ext cx="1828800" cy="786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867400" y="3505200"/>
            <a:ext cx="1962150" cy="133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53197784"/>
              </p:ext>
            </p:extLst>
          </p:nvPr>
        </p:nvGraphicFramePr>
        <p:xfrm>
          <a:off x="6049963" y="2530475"/>
          <a:ext cx="1787525" cy="29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46" name="Formula" r:id="rId5" imgW="1044000" imgH="169200" progId="Equation.Ribbit">
                  <p:embed/>
                </p:oleObj>
              </mc:Choice>
              <mc:Fallback>
                <p:oleObj name="Formula" r:id="rId5" imgW="1044000" imgH="169200" progId="Equation.Ribbit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49963" y="2530475"/>
                        <a:ext cx="1787525" cy="29210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Integer Data Types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C86B-E93A-4DAF-BF13-27D9B3143134}" type="datetime1">
              <a:rPr lang="en-US" smtClean="0"/>
              <a:pPr/>
              <a:t>1/24/2016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31</a:t>
            </a:fld>
            <a:endParaRPr lang="en-US"/>
          </a:p>
        </p:txBody>
      </p:sp>
      <p:graphicFrame>
        <p:nvGraphicFramePr>
          <p:cNvPr id="12" name="Content Placeholder 10"/>
          <p:cNvGraphicFramePr>
            <a:graphicFrameLocks noGrp="1"/>
          </p:cNvGraphicFramePr>
          <p:nvPr>
            <p:ph sz="half" idx="1"/>
          </p:nvPr>
        </p:nvGraphicFramePr>
        <p:xfrm>
          <a:off x="228600" y="1676400"/>
          <a:ext cx="8610599" cy="4572000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1600200"/>
                <a:gridCol w="762000"/>
                <a:gridCol w="1447800"/>
                <a:gridCol w="1571623"/>
                <a:gridCol w="3228976"/>
              </a:tblGrid>
              <a:tr h="1066800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LabVIEW</a:t>
                      </a:r>
                      <a:r>
                        <a:rPr lang="en-US" dirty="0" smtClean="0"/>
                        <a:t> Name</a:t>
                      </a:r>
                      <a:endParaRPr lang="en-US" dirty="0"/>
                    </a:p>
                  </a:txBody>
                  <a:tcPr anchor="ctr"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Bits</a:t>
                      </a:r>
                      <a:endParaRPr lang="en-US" dirty="0"/>
                    </a:p>
                  </a:txBody>
                  <a:tcPr vert="vert27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Minimum</a:t>
                      </a:r>
                      <a:endParaRPr lang="en-US" dirty="0"/>
                    </a:p>
                  </a:txBody>
                  <a:tcPr vert="vert27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Maximum</a:t>
                      </a:r>
                      <a:endParaRPr lang="en-US" dirty="0"/>
                    </a:p>
                  </a:txBody>
                  <a:tcPr vert="vert27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Other</a:t>
                      </a:r>
                      <a:r>
                        <a:rPr lang="en-US" baseline="0" dirty="0" smtClean="0"/>
                        <a:t> Common Names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smtClean="0"/>
                        <a:t>I8</a:t>
                      </a:r>
                      <a:endParaRPr lang="en-US" b="0" dirty="0"/>
                    </a:p>
                  </a:txBody>
                  <a:tcPr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-128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127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char, byte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smtClean="0"/>
                        <a:t>U8</a:t>
                      </a:r>
                      <a:endParaRPr lang="en-US" b="0" dirty="0"/>
                    </a:p>
                  </a:txBody>
                  <a:tcPr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255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unsigned char, unsigned byte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smtClean="0"/>
                        <a:t>I16</a:t>
                      </a:r>
                      <a:endParaRPr lang="en-US" b="0" dirty="0"/>
                    </a:p>
                  </a:txBody>
                  <a:tcPr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16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-32768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32767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short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smtClean="0"/>
                        <a:t>U16</a:t>
                      </a:r>
                      <a:endParaRPr lang="en-US" b="0" dirty="0"/>
                    </a:p>
                  </a:txBody>
                  <a:tcPr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16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65535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unsigned</a:t>
                      </a:r>
                      <a:r>
                        <a:rPr lang="en-US" baseline="0" dirty="0" smtClean="0"/>
                        <a:t> short, word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smtClean="0"/>
                        <a:t>I32</a:t>
                      </a:r>
                      <a:endParaRPr lang="en-US" b="0" dirty="0"/>
                    </a:p>
                  </a:txBody>
                  <a:tcPr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32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-2147483648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2147483647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int</a:t>
                      </a:r>
                      <a:r>
                        <a:rPr lang="en-US" dirty="0" smtClean="0"/>
                        <a:t>, long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smtClean="0"/>
                        <a:t>U32</a:t>
                      </a:r>
                      <a:endParaRPr lang="en-US" b="0" dirty="0"/>
                    </a:p>
                  </a:txBody>
                  <a:tcPr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32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4294967296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unsigned </a:t>
                      </a:r>
                      <a:r>
                        <a:rPr lang="en-US" dirty="0" err="1" smtClean="0"/>
                        <a:t>int</a:t>
                      </a:r>
                      <a:r>
                        <a:rPr lang="en-US" dirty="0" smtClean="0"/>
                        <a:t>, unsigned long,  </a:t>
                      </a:r>
                      <a:r>
                        <a:rPr lang="en-US" dirty="0" err="1" smtClean="0"/>
                        <a:t>dword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smtClean="0"/>
                        <a:t>I64</a:t>
                      </a:r>
                      <a:endParaRPr lang="en-US" b="0" dirty="0"/>
                    </a:p>
                  </a:txBody>
                  <a:tcPr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64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~-9x10</a:t>
                      </a:r>
                      <a:r>
                        <a:rPr lang="en-US" baseline="30000" dirty="0" smtClean="0"/>
                        <a:t>18</a:t>
                      </a:r>
                      <a:endParaRPr lang="en-US" baseline="300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9x10</a:t>
                      </a:r>
                      <a:r>
                        <a:rPr lang="en-US" baseline="30000" dirty="0" smtClean="0"/>
                        <a:t>18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qword, long </a:t>
                      </a:r>
                      <a:r>
                        <a:rPr lang="en-US" dirty="0" err="1" smtClean="0"/>
                        <a:t>long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smtClean="0"/>
                        <a:t>U64</a:t>
                      </a:r>
                      <a:endParaRPr lang="en-US" b="0" dirty="0"/>
                    </a:p>
                  </a:txBody>
                  <a:tcPr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64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0</a:t>
                      </a:r>
                      <a:endParaRPr lang="en-US" baseline="30000" dirty="0" smtClean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~2x10</a:t>
                      </a:r>
                      <a:r>
                        <a:rPr lang="en-US" baseline="30000" dirty="0" smtClean="0"/>
                        <a:t>19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unsigned qword, </a:t>
                      </a:r>
                      <a:br>
                        <a:rPr lang="en-US" dirty="0" smtClean="0"/>
                      </a:br>
                      <a:r>
                        <a:rPr lang="en-US" dirty="0" smtClean="0"/>
                        <a:t>unsigned</a:t>
                      </a:r>
                      <a:r>
                        <a:rPr lang="en-US" baseline="0" dirty="0" smtClean="0"/>
                        <a:t> long </a:t>
                      </a:r>
                      <a:r>
                        <a:rPr lang="en-US" baseline="0" dirty="0" err="1" smtClean="0"/>
                        <a:t>long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241390" y="1219200"/>
            <a:ext cx="1127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Unsigned: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597222" y="1230868"/>
            <a:ext cx="25146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N bits (e.g. 32)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324600" y="1219200"/>
            <a:ext cx="2209800" cy="381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N-1 bits (e.g. 31)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800600" y="1219200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Signed: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 rot="16200000">
            <a:off x="4069984" y="1249977"/>
            <a:ext cx="3914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/>
              <a:t>lsb</a:t>
            </a:r>
            <a:endParaRPr lang="en-US" sz="1400" dirty="0"/>
          </a:p>
        </p:txBody>
      </p:sp>
      <p:sp>
        <p:nvSpPr>
          <p:cNvPr id="14" name="TextBox 13"/>
          <p:cNvSpPr txBox="1"/>
          <p:nvPr/>
        </p:nvSpPr>
        <p:spPr>
          <a:xfrm rot="16200000">
            <a:off x="1200089" y="1261038"/>
            <a:ext cx="4924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/>
              <a:t>msb</a:t>
            </a:r>
            <a:endParaRPr lang="en-US" sz="1400" dirty="0"/>
          </a:p>
        </p:txBody>
      </p:sp>
      <p:sp>
        <p:nvSpPr>
          <p:cNvPr id="15" name="TextBox 14"/>
          <p:cNvSpPr txBox="1"/>
          <p:nvPr/>
        </p:nvSpPr>
        <p:spPr>
          <a:xfrm rot="16200000">
            <a:off x="8492562" y="1261039"/>
            <a:ext cx="3914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/>
              <a:t>lsb</a:t>
            </a:r>
            <a:endParaRPr lang="en-US" sz="1400" dirty="0"/>
          </a:p>
        </p:txBody>
      </p:sp>
      <p:sp>
        <p:nvSpPr>
          <p:cNvPr id="16" name="TextBox 15"/>
          <p:cNvSpPr txBox="1"/>
          <p:nvPr/>
        </p:nvSpPr>
        <p:spPr>
          <a:xfrm rot="16200000">
            <a:off x="5622667" y="1272100"/>
            <a:ext cx="4924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/>
              <a:t>msb</a:t>
            </a:r>
            <a:endParaRPr lang="en-US" sz="1400" dirty="0"/>
          </a:p>
        </p:txBody>
      </p:sp>
      <p:sp>
        <p:nvSpPr>
          <p:cNvPr id="17" name="Rectangle 16"/>
          <p:cNvSpPr/>
          <p:nvPr/>
        </p:nvSpPr>
        <p:spPr>
          <a:xfrm>
            <a:off x="6019800" y="1219200"/>
            <a:ext cx="304800" cy="3810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 rot="16200000">
            <a:off x="5881317" y="1260369"/>
            <a:ext cx="4764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sign</a:t>
            </a:r>
            <a:endParaRPr lang="en-US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Binary, Decimal and Hex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C86B-E93A-4DAF-BF13-27D9B3143134}" type="datetime1">
              <a:rPr lang="en-US" smtClean="0"/>
              <a:pPr/>
              <a:t>1/24/2016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>
          <a:xfrm>
            <a:off x="228600" y="1143000"/>
            <a:ext cx="8534400" cy="4983163"/>
          </a:xfrm>
        </p:spPr>
        <p:txBody>
          <a:bodyPr/>
          <a:lstStyle/>
          <a:p>
            <a:r>
              <a:rPr lang="en-US" b="0" dirty="0" smtClean="0"/>
              <a:t>Understanding how integers are stored is useful for understanding the effect of your data choice on program speed and data size</a:t>
            </a:r>
          </a:p>
          <a:p>
            <a:r>
              <a:rPr lang="en-US" b="0" dirty="0" smtClean="0"/>
              <a:t>Binary flags in integers are often used in instrument communication protocols</a:t>
            </a:r>
          </a:p>
          <a:p>
            <a:endParaRPr lang="en-US" b="0" dirty="0"/>
          </a:p>
        </p:txBody>
      </p:sp>
      <p:pic>
        <p:nvPicPr>
          <p:cNvPr id="30" name="Picture 29" descr="BinaryDecHe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3081532"/>
            <a:ext cx="6324600" cy="3277712"/>
          </a:xfrm>
          <a:prstGeom prst="rect">
            <a:avLst/>
          </a:prstGeom>
        </p:spPr>
      </p:pic>
      <p:sp>
        <p:nvSpPr>
          <p:cNvPr id="211972" name="AutoShape 4" descr="http://boardgamegeek.com/camo/707fa09c97a3e3d09e58d4186d3ae229d4635012/687474703a2f2f6364616e69656c2e636f6d2f706f7274666f6c696f2f47726170686963732f6c6f676f732f426162796c6f6e2d352d6c6f676f2d736865696c642e6a7067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39" name="Group 38"/>
          <p:cNvGrpSpPr/>
          <p:nvPr/>
        </p:nvGrpSpPr>
        <p:grpSpPr>
          <a:xfrm>
            <a:off x="6633376" y="3581400"/>
            <a:ext cx="2510624" cy="2579132"/>
            <a:chOff x="6633376" y="3581400"/>
            <a:chExt cx="2510624" cy="2579132"/>
          </a:xfrm>
        </p:grpSpPr>
        <p:sp>
          <p:nvSpPr>
            <p:cNvPr id="31" name="TextBox 30"/>
            <p:cNvSpPr txBox="1"/>
            <p:nvPr/>
          </p:nvSpPr>
          <p:spPr>
            <a:xfrm>
              <a:off x="6633376" y="5791200"/>
              <a:ext cx="25106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tx2"/>
                  </a:solidFill>
                  <a:latin typeface="Lucida Handwriting" pitchFamily="66" charset="0"/>
                </a:rPr>
                <a:t>Best TV Show Ever!</a:t>
              </a:r>
              <a:endParaRPr lang="en-US" dirty="0">
                <a:solidFill>
                  <a:schemeClr val="tx2"/>
                </a:solidFill>
                <a:latin typeface="Lucida Handwriting" pitchFamily="66" charset="0"/>
              </a:endParaRPr>
            </a:p>
          </p:txBody>
        </p:sp>
        <p:cxnSp>
          <p:nvCxnSpPr>
            <p:cNvPr id="33" name="Straight Arrow Connector 32"/>
            <p:cNvCxnSpPr/>
            <p:nvPr/>
          </p:nvCxnSpPr>
          <p:spPr>
            <a:xfrm rot="10800000">
              <a:off x="7010400" y="3581400"/>
              <a:ext cx="914402" cy="533402"/>
            </a:xfrm>
            <a:prstGeom prst="straightConnector1">
              <a:avLst/>
            </a:prstGeom>
            <a:ln w="1270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11974" name="Picture 6" descr="http://boardgamegeek.com/camo/707fa09c97a3e3d09e58d4186d3ae229d4635012/687474703a2f2f6364616e69656c2e636f6d2f706f7274666f6c696f2f47726170686963732f6c6f676f732f426162796c6f6e2d352d6c6f676f2d736865696c642e6a7067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7239000" y="4191000"/>
              <a:ext cx="1533955" cy="1562101"/>
            </a:xfrm>
            <a:prstGeom prst="rect">
              <a:avLst/>
            </a:prstGeom>
            <a:noFill/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://www.ibm.com/developerworks/jp/java/library/j-jtp0114/float.g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5800" y="1219200"/>
            <a:ext cx="5514975" cy="1685926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Floating Point Data Types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C86B-E93A-4DAF-BF13-27D9B3143134}" type="datetime1">
              <a:rPr lang="en-US" smtClean="0"/>
              <a:pPr/>
              <a:t>1/24/2016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33</a:t>
            </a:fld>
            <a:endParaRPr lang="en-US"/>
          </a:p>
        </p:txBody>
      </p:sp>
      <p:graphicFrame>
        <p:nvGraphicFramePr>
          <p:cNvPr id="12" name="Content Placeholder 10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4240911402"/>
              </p:ext>
            </p:extLst>
          </p:nvPr>
        </p:nvGraphicFramePr>
        <p:xfrm>
          <a:off x="228600" y="3352800"/>
          <a:ext cx="8610600" cy="2461979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1066800"/>
                <a:gridCol w="457200"/>
                <a:gridCol w="653143"/>
                <a:gridCol w="898070"/>
                <a:gridCol w="1845129"/>
                <a:gridCol w="1845129"/>
                <a:gridCol w="1845129"/>
              </a:tblGrid>
              <a:tr h="1219200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LabVIEW</a:t>
                      </a:r>
                      <a:r>
                        <a:rPr lang="en-US" dirty="0" smtClean="0"/>
                        <a:t> Name</a:t>
                      </a:r>
                      <a:endParaRPr lang="en-US" dirty="0"/>
                    </a:p>
                  </a:txBody>
                  <a:tcPr anchor="ctr"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Bits</a:t>
                      </a:r>
                      <a:endParaRPr lang="en-US" dirty="0"/>
                    </a:p>
                  </a:txBody>
                  <a:tcPr vert="vert27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Mantissa</a:t>
                      </a:r>
                      <a:endParaRPr lang="en-US" dirty="0"/>
                    </a:p>
                  </a:txBody>
                  <a:tcPr vert="vert27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Exponent</a:t>
                      </a:r>
                      <a:endParaRPr lang="en-US" dirty="0"/>
                    </a:p>
                  </a:txBody>
                  <a:tcPr vert="vert27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Decimal Exponent Range*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Decimal</a:t>
                      </a:r>
                      <a:r>
                        <a:rPr lang="en-US" baseline="0" dirty="0" smtClean="0"/>
                        <a:t> Digits of Precision (</a:t>
                      </a:r>
                      <a:r>
                        <a:rPr lang="en-US" baseline="0" dirty="0" err="1" smtClean="0"/>
                        <a:t>approx</a:t>
                      </a:r>
                      <a:r>
                        <a:rPr lang="en-US" baseline="0" dirty="0" smtClean="0"/>
                        <a:t>)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Other</a:t>
                      </a:r>
                      <a:r>
                        <a:rPr lang="en-US" baseline="0" dirty="0" smtClean="0"/>
                        <a:t> Common Names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404579">
                <a:tc>
                  <a:txBody>
                    <a:bodyPr/>
                    <a:lstStyle/>
                    <a:p>
                      <a:r>
                        <a:rPr lang="en-US" b="0" dirty="0" smtClean="0"/>
                        <a:t>SGL</a:t>
                      </a:r>
                      <a:endParaRPr lang="en-US" b="0" dirty="0"/>
                    </a:p>
                  </a:txBody>
                  <a:tcPr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32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23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-38</a:t>
                      </a:r>
                      <a:r>
                        <a:rPr lang="en-US" baseline="0" dirty="0" smtClean="0"/>
                        <a:t> – 38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float, real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433621">
                <a:tc>
                  <a:txBody>
                    <a:bodyPr/>
                    <a:lstStyle/>
                    <a:p>
                      <a:r>
                        <a:rPr lang="en-US" b="0" dirty="0" smtClean="0"/>
                        <a:t>DBL</a:t>
                      </a:r>
                      <a:endParaRPr lang="en-US" b="0" dirty="0"/>
                    </a:p>
                  </a:txBody>
                  <a:tcPr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64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52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-308 –</a:t>
                      </a:r>
                      <a:r>
                        <a:rPr lang="en-US" baseline="0" dirty="0" smtClean="0"/>
                        <a:t> 308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16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double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404579">
                <a:tc>
                  <a:txBody>
                    <a:bodyPr/>
                    <a:lstStyle/>
                    <a:p>
                      <a:r>
                        <a:rPr lang="en-US" b="0" dirty="0" smtClean="0"/>
                        <a:t>EXT**</a:t>
                      </a:r>
                      <a:endParaRPr lang="en-US" b="0" dirty="0"/>
                    </a:p>
                  </a:txBody>
                  <a:tcPr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80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64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15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-4932</a:t>
                      </a:r>
                      <a:r>
                        <a:rPr lang="en-US" baseline="0" dirty="0" smtClean="0"/>
                        <a:t> – 4932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19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long double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228600" y="5791200"/>
            <a:ext cx="58713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 Does not include subnormal values.</a:t>
            </a:r>
          </a:p>
          <a:p>
            <a:r>
              <a:rPr lang="en-US" dirty="0" smtClean="0"/>
              <a:t>**Platform dependent. Values for Windows platform shown.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172200" y="1371600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lsb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05192" y="1383268"/>
            <a:ext cx="580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msb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180238" y="2514600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lsb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13230" y="2526268"/>
            <a:ext cx="580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msb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Floating Point Data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143001"/>
            <a:ext cx="4267200" cy="10668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How to calculate minimum and maximum exponents?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3001"/>
            <a:ext cx="4267200" cy="9906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How to calculate digits of precision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C86B-E93A-4DAF-BF13-27D9B3143134}" type="datetime1">
              <a:rPr lang="en-US" smtClean="0"/>
              <a:pPr/>
              <a:t>1/24/2016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85800" y="2590800"/>
            <a:ext cx="32004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If </a:t>
            </a:r>
            <a:r>
              <a:rPr lang="en-US" i="1" dirty="0" smtClean="0"/>
              <a:t>e</a:t>
            </a:r>
            <a:r>
              <a:rPr lang="en-US" dirty="0" smtClean="0"/>
              <a:t> is the number of bits in the exponent, the decimal exponents range is from </a:t>
            </a:r>
            <a:endParaRPr lang="en-US" i="1" dirty="0" smtClean="0"/>
          </a:p>
          <a:p>
            <a:endParaRPr lang="en-US" i="1" dirty="0"/>
          </a:p>
          <a:p>
            <a:r>
              <a:rPr lang="en-US" dirty="0" smtClean="0"/>
              <a:t>-2^(2^(</a:t>
            </a:r>
            <a:r>
              <a:rPr lang="en-US" i="1" dirty="0" smtClean="0"/>
              <a:t>e</a:t>
            </a:r>
            <a:r>
              <a:rPr lang="en-US" dirty="0" smtClean="0"/>
              <a:t>-1)-1) </a:t>
            </a:r>
          </a:p>
          <a:p>
            <a:r>
              <a:rPr lang="en-US" dirty="0" smtClean="0"/>
              <a:t>to </a:t>
            </a:r>
          </a:p>
          <a:p>
            <a:r>
              <a:rPr lang="en-US" dirty="0" smtClean="0"/>
              <a:t>2^(2^(</a:t>
            </a:r>
            <a:r>
              <a:rPr lang="en-US" i="1" dirty="0" smtClean="0"/>
              <a:t>e</a:t>
            </a:r>
            <a:r>
              <a:rPr lang="en-US" dirty="0" smtClean="0"/>
              <a:t>-1))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181600" y="2514600"/>
            <a:ext cx="32004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If </a:t>
            </a:r>
            <a:r>
              <a:rPr lang="en-US" i="1" dirty="0" smtClean="0"/>
              <a:t>m </a:t>
            </a:r>
            <a:r>
              <a:rPr lang="en-US" dirty="0" smtClean="0"/>
              <a:t>is the number of bits in the mantissa, the </a:t>
            </a:r>
            <a:r>
              <a:rPr lang="en-US" dirty="0" smtClean="0"/>
              <a:t>approximate </a:t>
            </a:r>
            <a:r>
              <a:rPr lang="en-US" dirty="0" smtClean="0"/>
              <a:t>decimal precision is</a:t>
            </a:r>
            <a:endParaRPr lang="en-US" i="1" dirty="0" smtClean="0"/>
          </a:p>
          <a:p>
            <a:endParaRPr lang="en-US" i="1" dirty="0" smtClean="0"/>
          </a:p>
          <a:p>
            <a:r>
              <a:rPr lang="en-US" dirty="0" smtClean="0"/>
              <a:t>log</a:t>
            </a:r>
            <a:r>
              <a:rPr lang="en-US" baseline="-25000" dirty="0" smtClean="0"/>
              <a:t>10</a:t>
            </a:r>
            <a:r>
              <a:rPr lang="en-US" dirty="0" smtClean="0"/>
              <a:t>(2^m)</a:t>
            </a:r>
          </a:p>
          <a:p>
            <a:endParaRPr lang="en-US" dirty="0"/>
          </a:p>
          <a:p>
            <a:r>
              <a:rPr lang="en-US" dirty="0" smtClean="0"/>
              <a:t>digits.</a:t>
            </a:r>
          </a:p>
        </p:txBody>
      </p:sp>
    </p:spTree>
    <p:extLst>
      <p:ext uri="{BB962C8B-B14F-4D97-AF65-F5344CB8AC3E}">
        <p14:creationId xmlns:p14="http://schemas.microsoft.com/office/powerpoint/2010/main" val="4212829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Types—Which One?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447800"/>
            <a:ext cx="8153400" cy="4343400"/>
          </a:xfrm>
        </p:spPr>
        <p:txBody>
          <a:bodyPr>
            <a:normAutofit/>
          </a:bodyPr>
          <a:lstStyle/>
          <a:p>
            <a:r>
              <a:rPr lang="en-US" dirty="0" smtClean="0"/>
              <a:t>Do restrict the data type to the type of information expected or required</a:t>
            </a:r>
          </a:p>
          <a:p>
            <a:pPr lvl="1"/>
            <a:r>
              <a:rPr lang="en-US" dirty="0" smtClean="0"/>
              <a:t>Counting—use unsigned integers</a:t>
            </a:r>
          </a:p>
          <a:p>
            <a:pPr lvl="1"/>
            <a:r>
              <a:rPr lang="en-US" dirty="0" smtClean="0"/>
              <a:t>Real numbers—use floats</a:t>
            </a:r>
          </a:p>
          <a:p>
            <a:pPr lvl="1"/>
            <a:r>
              <a:rPr lang="en-US" dirty="0" smtClean="0"/>
              <a:t>Use strings only when necessary</a:t>
            </a:r>
          </a:p>
          <a:p>
            <a:r>
              <a:rPr lang="en-US" dirty="0" smtClean="0"/>
              <a:t>Don’t unnecessarily restrict the data type</a:t>
            </a:r>
          </a:p>
          <a:p>
            <a:pPr lvl="1"/>
            <a:r>
              <a:rPr lang="en-US" dirty="0" smtClean="0"/>
              <a:t>E.g. don’t use integers to represent length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C86B-E93A-4DAF-BF13-27D9B3143134}" type="datetime1">
              <a:rPr lang="en-US" smtClean="0"/>
              <a:pPr/>
              <a:t>1/24/2016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35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Numeric Data Types--Changing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2438401"/>
            <a:ext cx="4267200" cy="2133600"/>
          </a:xfrm>
        </p:spPr>
        <p:txBody>
          <a:bodyPr/>
          <a:lstStyle/>
          <a:p>
            <a:r>
              <a:rPr lang="en-US" dirty="0" smtClean="0"/>
              <a:t>Right-click on control, indicator or constant</a:t>
            </a:r>
          </a:p>
          <a:p>
            <a:r>
              <a:rPr lang="en-US" dirty="0" smtClean="0"/>
              <a:t>Representation dialog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C86B-E93A-4DAF-BF13-27D9B3143134}" type="datetime1">
              <a:rPr lang="en-US" smtClean="0"/>
              <a:pPr/>
              <a:t>1/24/2016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36</a:t>
            </a:fld>
            <a:endParaRPr lang="en-US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560070" y="1428591"/>
            <a:ext cx="3604260" cy="44119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Clusters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4800" y="1143000"/>
            <a:ext cx="4267200" cy="4983163"/>
          </a:xfrm>
        </p:spPr>
        <p:txBody>
          <a:bodyPr/>
          <a:lstStyle/>
          <a:p>
            <a:r>
              <a:rPr lang="en-US" dirty="0" smtClean="0"/>
              <a:t>Cluster group related, differently-typed data together</a:t>
            </a:r>
          </a:p>
          <a:p>
            <a:r>
              <a:rPr lang="en-US" dirty="0" smtClean="0"/>
              <a:t>Equivalent to C/C++ </a:t>
            </a:r>
            <a:r>
              <a:rPr lang="en-US" dirty="0" err="1" smtClean="0"/>
              <a:t>struct</a:t>
            </a:r>
            <a:r>
              <a:rPr lang="en-US" dirty="0" smtClean="0"/>
              <a:t> or Fortran record</a:t>
            </a:r>
          </a:p>
          <a:p>
            <a:r>
              <a:rPr lang="en-US" dirty="0" smtClean="0"/>
              <a:t>Classic example: address book entry</a:t>
            </a:r>
          </a:p>
          <a:p>
            <a:r>
              <a:rPr lang="en-US" dirty="0" smtClean="0"/>
              <a:t>Scientific examples:</a:t>
            </a:r>
          </a:p>
          <a:p>
            <a:pPr lvl="1"/>
            <a:r>
              <a:rPr lang="en-US" dirty="0" smtClean="0"/>
              <a:t>Data from multiple sensors</a:t>
            </a:r>
          </a:p>
          <a:p>
            <a:pPr lvl="1"/>
            <a:r>
              <a:rPr lang="en-US" dirty="0" smtClean="0"/>
              <a:t>Meta-data (aka attributes)</a:t>
            </a:r>
          </a:p>
          <a:p>
            <a:r>
              <a:rPr lang="en-US" dirty="0" smtClean="0"/>
              <a:t>Build an cluster</a:t>
            </a:r>
          </a:p>
          <a:p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C86B-E93A-4DAF-BF13-27D9B3143134}" type="datetime1">
              <a:rPr lang="en-US" smtClean="0"/>
              <a:pPr/>
              <a:t>1/24/2016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37</a:t>
            </a:fld>
            <a:endParaRPr lang="en-US"/>
          </a:p>
        </p:txBody>
      </p:sp>
      <p:pic>
        <p:nvPicPr>
          <p:cNvPr id="45058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5334000" y="1143000"/>
            <a:ext cx="2663910" cy="4983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6082" name="Picture 2" descr="Image result for mouse icon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52400" y="5029200"/>
            <a:ext cx="542925" cy="54292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Working with Clusters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C86B-E93A-4DAF-BF13-27D9B3143134}" type="datetime1">
              <a:rPr lang="en-US" smtClean="0"/>
              <a:pPr/>
              <a:t>1/24/2016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38</a:t>
            </a:fld>
            <a:endParaRPr lang="en-US"/>
          </a:p>
        </p:txBody>
      </p:sp>
      <p:pic>
        <p:nvPicPr>
          <p:cNvPr id="46082" name="Picture 2" descr="Image result for mouse icon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0" y="3962400"/>
            <a:ext cx="542925" cy="542925"/>
          </a:xfrm>
          <a:prstGeom prst="rect">
            <a:avLst/>
          </a:prstGeom>
          <a:noFill/>
        </p:spPr>
      </p:pic>
      <p:sp>
        <p:nvSpPr>
          <p:cNvPr id="9" name="Content Placeholder 8"/>
          <p:cNvSpPr>
            <a:spLocks noGrp="1"/>
          </p:cNvSpPr>
          <p:nvPr>
            <p:ph sz="half" idx="1"/>
          </p:nvPr>
        </p:nvSpPr>
        <p:spPr>
          <a:xfrm>
            <a:off x="228600" y="1143000"/>
            <a:ext cx="4267200" cy="4983163"/>
          </a:xfrm>
        </p:spPr>
        <p:txBody>
          <a:bodyPr/>
          <a:lstStyle/>
          <a:p>
            <a:r>
              <a:rPr lang="en-US" dirty="0" smtClean="0"/>
              <a:t>Bundle</a:t>
            </a:r>
          </a:p>
          <a:p>
            <a:r>
              <a:rPr lang="en-US" dirty="0" smtClean="0"/>
              <a:t>Bundle by name</a:t>
            </a:r>
          </a:p>
          <a:p>
            <a:r>
              <a:rPr lang="en-US" dirty="0" smtClean="0"/>
              <a:t>Unbundle</a:t>
            </a:r>
          </a:p>
          <a:p>
            <a:r>
              <a:rPr lang="en-US" dirty="0" smtClean="0"/>
              <a:t>Unbundle by name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Demonstrate wiring clusters</a:t>
            </a:r>
          </a:p>
          <a:p>
            <a:endParaRPr lang="en-US" dirty="0" smtClean="0"/>
          </a:p>
        </p:txBody>
      </p:sp>
      <p:pic>
        <p:nvPicPr>
          <p:cNvPr id="8806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24400" y="1676400"/>
            <a:ext cx="4057513" cy="2495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806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828800" y="1143000"/>
            <a:ext cx="466725" cy="466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8069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028824" y="2038347"/>
            <a:ext cx="504825" cy="514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8070" name="Picture 6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900362" y="1647824"/>
            <a:ext cx="466725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8071" name="Picture 7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3124200" y="2667000"/>
            <a:ext cx="438150" cy="32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Arrays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4800" y="1143000"/>
            <a:ext cx="4267200" cy="4983163"/>
          </a:xfrm>
        </p:spPr>
        <p:txBody>
          <a:bodyPr/>
          <a:lstStyle/>
          <a:p>
            <a:r>
              <a:rPr lang="en-US" dirty="0" smtClean="0"/>
              <a:t>Set of identically-typed values</a:t>
            </a:r>
          </a:p>
          <a:p>
            <a:r>
              <a:rPr lang="en-US" dirty="0" smtClean="0"/>
              <a:t>N-dimensional</a:t>
            </a:r>
          </a:p>
          <a:p>
            <a:pPr lvl="1"/>
            <a:r>
              <a:rPr lang="en-US" dirty="0" smtClean="0"/>
              <a:t>1-D: list, vector, etc.</a:t>
            </a:r>
          </a:p>
          <a:p>
            <a:pPr lvl="1"/>
            <a:r>
              <a:rPr lang="en-US" dirty="0" smtClean="0"/>
              <a:t>2-D: table, matrix, image, etc.</a:t>
            </a:r>
          </a:p>
          <a:p>
            <a:pPr lvl="1"/>
            <a:r>
              <a:rPr lang="en-US" dirty="0" smtClean="0"/>
              <a:t>3-D: tensor, gridded volume</a:t>
            </a:r>
          </a:p>
          <a:p>
            <a:pPr lvl="1"/>
            <a:r>
              <a:rPr lang="en-US" dirty="0" smtClean="0"/>
              <a:t>4-D+: ???</a:t>
            </a:r>
          </a:p>
          <a:p>
            <a:r>
              <a:rPr lang="en-US" i="1" dirty="0" smtClean="0"/>
              <a:t>1-D and 2-D arrays very common in data acquisition</a:t>
            </a:r>
          </a:p>
          <a:p>
            <a:r>
              <a:rPr lang="en-US" dirty="0" smtClean="0"/>
              <a:t>Create an array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C86B-E93A-4DAF-BF13-27D9B3143134}" type="datetime1">
              <a:rPr lang="en-US" smtClean="0"/>
              <a:pPr/>
              <a:t>1/24/2016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39</a:t>
            </a:fld>
            <a:endParaRPr lang="en-US"/>
          </a:p>
        </p:txBody>
      </p:sp>
      <p:pic>
        <p:nvPicPr>
          <p:cNvPr id="46082" name="Picture 2" descr="Image result for mouse icon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52400" y="4572000"/>
            <a:ext cx="542925" cy="542925"/>
          </a:xfrm>
          <a:prstGeom prst="rect">
            <a:avLst/>
          </a:prstGeom>
          <a:noFill/>
        </p:spPr>
      </p:pic>
      <p:pic>
        <p:nvPicPr>
          <p:cNvPr id="14541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638800" y="1295400"/>
            <a:ext cx="2518576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Design Life Cycle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1/24/2016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4</a:t>
            </a:fld>
            <a:endParaRPr lang="en-US"/>
          </a:p>
        </p:txBody>
      </p:sp>
      <p:graphicFrame>
        <p:nvGraphicFramePr>
          <p:cNvPr id="7" name="Diagram 6"/>
          <p:cNvGraphicFramePr/>
          <p:nvPr/>
        </p:nvGraphicFramePr>
        <p:xfrm>
          <a:off x="304800" y="1143000"/>
          <a:ext cx="8001000" cy="5181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Working with Arrays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4800" y="1143000"/>
            <a:ext cx="4267200" cy="4983163"/>
          </a:xfrm>
        </p:spPr>
        <p:txBody>
          <a:bodyPr/>
          <a:lstStyle/>
          <a:p>
            <a:r>
              <a:rPr lang="en-US" dirty="0" smtClean="0"/>
              <a:t>Array palette has numerous functions</a:t>
            </a:r>
          </a:p>
          <a:p>
            <a:r>
              <a:rPr lang="en-US" dirty="0" smtClean="0"/>
              <a:t>Index array</a:t>
            </a:r>
          </a:p>
          <a:p>
            <a:r>
              <a:rPr lang="en-US" dirty="0" smtClean="0"/>
              <a:t>Replace array subset (or element)</a:t>
            </a:r>
          </a:p>
          <a:p>
            <a:r>
              <a:rPr lang="en-US" dirty="0" smtClean="0"/>
              <a:t>Build array</a:t>
            </a:r>
          </a:p>
          <a:p>
            <a:r>
              <a:rPr lang="en-US" dirty="0" smtClean="0"/>
              <a:t>Array subset</a:t>
            </a:r>
          </a:p>
          <a:p>
            <a:r>
              <a:rPr lang="en-US" i="1" dirty="0" smtClean="0"/>
              <a:t>And many more!</a:t>
            </a:r>
          </a:p>
          <a:p>
            <a:endParaRPr lang="en-US" dirty="0" smtClean="0"/>
          </a:p>
          <a:p>
            <a:r>
              <a:rPr lang="en-US" dirty="0" smtClean="0"/>
              <a:t>Work with arrays on screen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C86B-E93A-4DAF-BF13-27D9B3143134}" type="datetime1">
              <a:rPr lang="en-US" smtClean="0"/>
              <a:pPr/>
              <a:t>1/24/2016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40</a:t>
            </a:fld>
            <a:endParaRPr lang="en-US"/>
          </a:p>
        </p:txBody>
      </p:sp>
      <p:pic>
        <p:nvPicPr>
          <p:cNvPr id="46082" name="Picture 2" descr="Image result for mouse icon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52400" y="5019675"/>
            <a:ext cx="542925" cy="542925"/>
          </a:xfrm>
          <a:prstGeom prst="rect">
            <a:avLst/>
          </a:prstGeom>
          <a:noFill/>
        </p:spPr>
      </p:pic>
      <p:pic>
        <p:nvPicPr>
          <p:cNvPr id="8909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953000" y="1905000"/>
            <a:ext cx="3810000" cy="30152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9091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362200" y="1981200"/>
            <a:ext cx="438150" cy="42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9092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905000" y="2819400"/>
            <a:ext cx="457200" cy="438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9093" name="Picture 5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362200" y="3276600"/>
            <a:ext cx="485775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9094" name="Picture 6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2514600" y="3733800"/>
            <a:ext cx="457200" cy="438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Arrays or Clusters?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half" idx="1"/>
          </p:nvPr>
        </p:nvSpPr>
        <p:spPr>
          <a:xfrm>
            <a:off x="228600" y="2743200"/>
            <a:ext cx="4267200" cy="3382963"/>
          </a:xfrm>
        </p:spPr>
        <p:txBody>
          <a:bodyPr/>
          <a:lstStyle/>
          <a:p>
            <a:r>
              <a:rPr lang="en-US" b="0" dirty="0" smtClean="0"/>
              <a:t>All elements of the same type</a:t>
            </a:r>
          </a:p>
          <a:p>
            <a:r>
              <a:rPr lang="en-US" b="0" dirty="0" smtClean="0"/>
              <a:t>Elements express dimensionality (e.g. space, time, frequency, etc.)</a:t>
            </a:r>
          </a:p>
          <a:p>
            <a:r>
              <a:rPr lang="en-US" b="0" dirty="0" smtClean="0"/>
              <a:t>Elements should be indexed</a:t>
            </a:r>
          </a:p>
          <a:p>
            <a:endParaRPr lang="en-US" b="0" dirty="0"/>
          </a:p>
        </p:txBody>
      </p:sp>
      <p:sp>
        <p:nvSpPr>
          <p:cNvPr id="14" name="Content Placeholder 13"/>
          <p:cNvSpPr>
            <a:spLocks noGrp="1"/>
          </p:cNvSpPr>
          <p:nvPr>
            <p:ph sz="half" idx="2"/>
          </p:nvPr>
        </p:nvSpPr>
        <p:spPr>
          <a:xfrm>
            <a:off x="4648200" y="2743200"/>
            <a:ext cx="4267200" cy="3382963"/>
          </a:xfrm>
        </p:spPr>
        <p:txBody>
          <a:bodyPr/>
          <a:lstStyle/>
          <a:p>
            <a:r>
              <a:rPr lang="en-US" b="0" dirty="0" smtClean="0"/>
              <a:t>Members are of different types (including different numeric types)</a:t>
            </a:r>
          </a:p>
          <a:p>
            <a:r>
              <a:rPr lang="en-US" b="0" dirty="0" smtClean="0"/>
              <a:t>Members express differing concepts, but are related</a:t>
            </a:r>
          </a:p>
          <a:p>
            <a:r>
              <a:rPr lang="en-US" b="0" dirty="0" smtClean="0"/>
              <a:t>Members should be named</a:t>
            </a:r>
            <a:endParaRPr lang="en-US" b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C86B-E93A-4DAF-BF13-27D9B3143134}" type="datetime1">
              <a:rPr lang="en-US" smtClean="0"/>
              <a:pPr/>
              <a:t>1/24/2016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41</a:t>
            </a:fld>
            <a:endParaRPr lang="en-US"/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91200" y="990600"/>
            <a:ext cx="1668780" cy="1562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3"/>
          <a:srcRect t="3571" r="4403" b="7143"/>
          <a:stretch>
            <a:fillRect/>
          </a:stretch>
        </p:blipFill>
        <p:spPr bwMode="auto">
          <a:xfrm>
            <a:off x="1600200" y="1066800"/>
            <a:ext cx="1158234" cy="15240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483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14325" y="1143000"/>
            <a:ext cx="8601075" cy="5229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Arrays &lt;-&gt; Cluster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C86B-E93A-4DAF-BF13-27D9B3143134}" type="datetime1">
              <a:rPr lang="en-US" smtClean="0"/>
              <a:pPr/>
              <a:t>1/24/2016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4495800" y="2895600"/>
            <a:ext cx="4038600" cy="9144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Arrays or Clusters—Why not both?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half" idx="1"/>
          </p:nvPr>
        </p:nvSpPr>
        <p:spPr>
          <a:xfrm>
            <a:off x="228600" y="3733800"/>
            <a:ext cx="8686800" cy="2392363"/>
          </a:xfrm>
        </p:spPr>
        <p:txBody>
          <a:bodyPr/>
          <a:lstStyle/>
          <a:p>
            <a:r>
              <a:rPr lang="en-US" b="0" dirty="0" smtClean="0"/>
              <a:t>A common data type is the table</a:t>
            </a:r>
          </a:p>
          <a:p>
            <a:r>
              <a:rPr lang="en-US" b="0" dirty="0" smtClean="0"/>
              <a:t>Naturally expressed as a 1-D array of clusters</a:t>
            </a:r>
          </a:p>
          <a:p>
            <a:r>
              <a:rPr lang="en-US" b="0" dirty="0" err="1" smtClean="0"/>
              <a:t>LabVIEW</a:t>
            </a:r>
            <a:r>
              <a:rPr lang="en-US" b="0" dirty="0" smtClean="0"/>
              <a:t> display not limited to the above control</a:t>
            </a:r>
          </a:p>
          <a:p>
            <a:endParaRPr lang="en-US" b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C86B-E93A-4DAF-BF13-27D9B3143134}" type="datetime1">
              <a:rPr lang="en-US" smtClean="0"/>
              <a:pPr/>
              <a:t>1/24/2016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43</a:t>
            </a:fld>
            <a:endParaRPr lang="en-US"/>
          </a:p>
        </p:txBody>
      </p:sp>
      <p:pic>
        <p:nvPicPr>
          <p:cNvPr id="14745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81200" y="1219200"/>
            <a:ext cx="5372100" cy="2333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Loops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smtClean="0"/>
              <a:t>For Loop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4648200" y="1905000"/>
            <a:ext cx="4268788" cy="4221163"/>
          </a:xfrm>
        </p:spPr>
        <p:txBody>
          <a:bodyPr/>
          <a:lstStyle/>
          <a:p>
            <a:r>
              <a:rPr lang="en-US" b="0" dirty="0" smtClean="0"/>
              <a:t>Iterate until stop condition</a:t>
            </a:r>
          </a:p>
          <a:p>
            <a:r>
              <a:rPr lang="en-US" b="0" dirty="0" smtClean="0"/>
              <a:t>Iterate while true condition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While Loop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4"/>
          </p:nvPr>
        </p:nvSpPr>
        <p:spPr>
          <a:xfrm>
            <a:off x="228600" y="1905000"/>
            <a:ext cx="4270375" cy="4221163"/>
          </a:xfrm>
        </p:spPr>
        <p:txBody>
          <a:bodyPr/>
          <a:lstStyle/>
          <a:p>
            <a:r>
              <a:rPr lang="en-US" b="0" dirty="0" smtClean="0"/>
              <a:t>Iterate N times</a:t>
            </a:r>
          </a:p>
          <a:p>
            <a:r>
              <a:rPr lang="en-US" b="0" dirty="0" smtClean="0"/>
              <a:t>Conditional may be added</a:t>
            </a:r>
            <a:endParaRPr lang="en-US" b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16A09E-6183-4623-97C4-D240728C3946}" type="datetime1">
              <a:rPr lang="en-US" smtClean="0"/>
              <a:pPr/>
              <a:t>1/24/2016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44</a:t>
            </a:fld>
            <a:endParaRPr lang="en-US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4800" y="3048000"/>
            <a:ext cx="4600575" cy="2343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648200" y="3048000"/>
            <a:ext cx="3971925" cy="2352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2" name="Straight Arrow Connector 11"/>
          <p:cNvCxnSpPr/>
          <p:nvPr/>
        </p:nvCxnSpPr>
        <p:spPr>
          <a:xfrm rot="16200000" flipV="1">
            <a:off x="6934200" y="5105400"/>
            <a:ext cx="838200" cy="76200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6781800" y="5562600"/>
            <a:ext cx="19159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Stop Terminal</a:t>
            </a:r>
          </a:p>
          <a:p>
            <a:pPr algn="ctr"/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(click to switch)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581400" y="5715000"/>
            <a:ext cx="17236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Index Number</a:t>
            </a:r>
          </a:p>
          <a:p>
            <a:pPr algn="ctr"/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(0-based)</a:t>
            </a:r>
            <a:endParaRPr lang="en-US" b="1" dirty="0">
              <a:solidFill>
                <a:schemeClr val="accent3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7" name="Straight Arrow Connector 16"/>
          <p:cNvCxnSpPr>
            <a:stCxn id="16" idx="0"/>
          </p:cNvCxnSpPr>
          <p:nvPr/>
        </p:nvCxnSpPr>
        <p:spPr>
          <a:xfrm rot="5400000" flipH="1" flipV="1">
            <a:off x="4202804" y="3974203"/>
            <a:ext cx="1981200" cy="1500395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6" idx="0"/>
          </p:cNvCxnSpPr>
          <p:nvPr/>
        </p:nvCxnSpPr>
        <p:spPr>
          <a:xfrm rot="16200000" flipV="1">
            <a:off x="2297805" y="3569597"/>
            <a:ext cx="1752600" cy="2538205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990600" y="5638800"/>
            <a:ext cx="10823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N Count</a:t>
            </a:r>
          </a:p>
        </p:txBody>
      </p:sp>
      <p:cxnSp>
        <p:nvCxnSpPr>
          <p:cNvPr id="25" name="Straight Arrow Connector 24"/>
          <p:cNvCxnSpPr>
            <a:stCxn id="24" idx="0"/>
          </p:cNvCxnSpPr>
          <p:nvPr/>
        </p:nvCxnSpPr>
        <p:spPr>
          <a:xfrm rot="16200000" flipV="1">
            <a:off x="384888" y="4491912"/>
            <a:ext cx="1981200" cy="312575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Auto-indexing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 smtClean="0"/>
              <a:t>Arrays automatically index at input terminals</a:t>
            </a:r>
          </a:p>
          <a:p>
            <a:r>
              <a:rPr lang="en-US" b="0" dirty="0" smtClean="0"/>
              <a:t>Arrays automatically built at output terminals</a:t>
            </a:r>
          </a:p>
          <a:p>
            <a:r>
              <a:rPr lang="en-US" b="0" dirty="0" smtClean="0"/>
              <a:t>Indexing/non-indexing by right-clicking on terminal</a:t>
            </a:r>
          </a:p>
          <a:p>
            <a:r>
              <a:rPr lang="en-US" b="0" dirty="0" smtClean="0"/>
              <a:t>Auto-building efficiency</a:t>
            </a:r>
          </a:p>
          <a:p>
            <a:pPr lvl="1"/>
            <a:r>
              <a:rPr lang="en-US" dirty="0" smtClean="0"/>
              <a:t>For loops: efficient</a:t>
            </a:r>
          </a:p>
          <a:p>
            <a:pPr lvl="1"/>
            <a:r>
              <a:rPr lang="en-US" dirty="0" smtClean="0"/>
              <a:t>While loops: inefficient</a:t>
            </a:r>
          </a:p>
          <a:p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90966-CEF7-4AB1-92DE-B8CA110DAC48}" type="datetime1">
              <a:rPr lang="en-US" smtClean="0"/>
              <a:pPr/>
              <a:t>1/24/2016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45</a:t>
            </a:fld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743200" y="4267200"/>
            <a:ext cx="3343275" cy="2085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2" name="TextBox 21"/>
          <p:cNvSpPr txBox="1"/>
          <p:nvPr/>
        </p:nvSpPr>
        <p:spPr>
          <a:xfrm>
            <a:off x="685800" y="3886200"/>
            <a:ext cx="3326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Auto-indexing input terminal</a:t>
            </a:r>
          </a:p>
        </p:txBody>
      </p:sp>
      <p:cxnSp>
        <p:nvCxnSpPr>
          <p:cNvPr id="23" name="Straight Arrow Connector 22"/>
          <p:cNvCxnSpPr>
            <a:stCxn id="22" idx="2"/>
          </p:cNvCxnSpPr>
          <p:nvPr/>
        </p:nvCxnSpPr>
        <p:spPr>
          <a:xfrm rot="16200000" flipH="1">
            <a:off x="2502203" y="4102405"/>
            <a:ext cx="849868" cy="1156122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5486400" y="3810000"/>
            <a:ext cx="3429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Auto-building output terminal</a:t>
            </a:r>
          </a:p>
        </p:txBody>
      </p:sp>
      <p:cxnSp>
        <p:nvCxnSpPr>
          <p:cNvPr id="30" name="Straight Arrow Connector 29"/>
          <p:cNvCxnSpPr>
            <a:stCxn id="29" idx="2"/>
          </p:cNvCxnSpPr>
          <p:nvPr/>
        </p:nvCxnSpPr>
        <p:spPr>
          <a:xfrm rot="5400000">
            <a:off x="5728252" y="3632680"/>
            <a:ext cx="926068" cy="2019372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057400" y="3657600"/>
            <a:ext cx="4772025" cy="2581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Shift Registers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 smtClean="0"/>
              <a:t>Use previous values in a loop</a:t>
            </a:r>
          </a:p>
          <a:p>
            <a:pPr lvl="1"/>
            <a:r>
              <a:rPr lang="en-US" dirty="0" smtClean="0"/>
              <a:t>Value at output terminal appears at input terminal on the next iteration</a:t>
            </a:r>
          </a:p>
          <a:p>
            <a:r>
              <a:rPr lang="en-US" b="0" dirty="0" smtClean="0"/>
              <a:t>Create by right-clicking on loop boundary</a:t>
            </a:r>
          </a:p>
          <a:p>
            <a:r>
              <a:rPr lang="en-US" b="0" dirty="0" smtClean="0"/>
              <a:t>Input terminals usually must be initialized</a:t>
            </a:r>
          </a:p>
          <a:p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3D8A1-FA1E-4698-BC49-28541402D49E}" type="datetime1">
              <a:rPr lang="en-US" smtClean="0"/>
              <a:pPr/>
              <a:t>1/24/2016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46</a:t>
            </a:fld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914400" y="3124200"/>
            <a:ext cx="3480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Shift register input terminal(s)</a:t>
            </a:r>
          </a:p>
        </p:txBody>
      </p:sp>
      <p:cxnSp>
        <p:nvCxnSpPr>
          <p:cNvPr id="23" name="Straight Arrow Connector 22"/>
          <p:cNvCxnSpPr>
            <a:stCxn id="22" idx="2"/>
          </p:cNvCxnSpPr>
          <p:nvPr/>
        </p:nvCxnSpPr>
        <p:spPr>
          <a:xfrm rot="16200000" flipH="1">
            <a:off x="2502576" y="3645576"/>
            <a:ext cx="1078468" cy="774380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5638800" y="3200400"/>
            <a:ext cx="3352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Shift register output terminal</a:t>
            </a:r>
          </a:p>
        </p:txBody>
      </p:sp>
      <p:cxnSp>
        <p:nvCxnSpPr>
          <p:cNvPr id="30" name="Straight Arrow Connector 29"/>
          <p:cNvCxnSpPr>
            <a:stCxn id="29" idx="2"/>
          </p:cNvCxnSpPr>
          <p:nvPr/>
        </p:nvCxnSpPr>
        <p:spPr>
          <a:xfrm rot="5400000">
            <a:off x="6013816" y="3270916"/>
            <a:ext cx="1002268" cy="1599900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Parallel Loops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28600" y="1143000"/>
            <a:ext cx="5029200" cy="5334000"/>
          </a:xfrm>
        </p:spPr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Parallel loops operate simultaneously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According to dataflow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Similar to multiple threads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Useful for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Processes that operate at different rates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Separating UI code (event-based) from DAQ code (time-based)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But how do I communicate from one loop to another?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Beyond scope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Local variables, global variables, message queues, semaphores, NI-PSP and other network-based solutions.</a:t>
            </a:r>
          </a:p>
          <a:p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6920D-14D2-4368-972A-CCD158B30628}" type="datetime1">
              <a:rPr lang="en-US" smtClean="0"/>
              <a:pPr/>
              <a:t>1/24/2016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47</a:t>
            </a:fld>
            <a:endParaRPr lang="en-US"/>
          </a:p>
        </p:txBody>
      </p:sp>
      <p:pic>
        <p:nvPicPr>
          <p:cNvPr id="7373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34000" y="1676400"/>
            <a:ext cx="3495675" cy="3581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9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" dur="5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50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533400"/>
            <a:ext cx="8229600" cy="609600"/>
          </a:xfrm>
        </p:spPr>
        <p:txBody>
          <a:bodyPr/>
          <a:lstStyle/>
          <a:p>
            <a:r>
              <a:rPr lang="en-US" dirty="0" smtClean="0"/>
              <a:t>Case Statements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CADCD-F2C5-47C5-935A-195E182D469D}" type="datetime1">
              <a:rPr lang="en-US" smtClean="0"/>
              <a:pPr/>
              <a:t>1/24/2016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48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228600" y="1143000"/>
            <a:ext cx="8686800" cy="4983163"/>
          </a:xfrm>
        </p:spPr>
        <p:txBody>
          <a:bodyPr/>
          <a:lstStyle/>
          <a:p>
            <a:pPr algn="ctr">
              <a:buNone/>
            </a:pPr>
            <a:r>
              <a:rPr lang="en-US" b="0" dirty="0" smtClean="0"/>
              <a:t>Case statements allow </a:t>
            </a:r>
            <a:r>
              <a:rPr lang="en-US" b="0" dirty="0" err="1" smtClean="0"/>
              <a:t>boolean</a:t>
            </a:r>
            <a:r>
              <a:rPr lang="en-US" b="0" dirty="0" smtClean="0"/>
              <a:t> or switch-type decisions</a:t>
            </a:r>
            <a:endParaRPr lang="en-US" b="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47800" y="2438400"/>
            <a:ext cx="3190875" cy="275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638800" y="3048000"/>
            <a:ext cx="1352550" cy="1895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533400"/>
            <a:ext cx="8229600" cy="609600"/>
          </a:xfrm>
        </p:spPr>
        <p:txBody>
          <a:bodyPr/>
          <a:lstStyle/>
          <a:p>
            <a:r>
              <a:rPr lang="en-US" dirty="0" smtClean="0"/>
              <a:t>Non-</a:t>
            </a:r>
            <a:r>
              <a:rPr lang="en-US" dirty="0" err="1" smtClean="0"/>
              <a:t>boolean</a:t>
            </a:r>
            <a:r>
              <a:rPr lang="en-US" dirty="0" smtClean="0"/>
              <a:t> Case Statements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CADCD-F2C5-47C5-935A-195E182D469D}" type="datetime1">
              <a:rPr lang="en-US" smtClean="0"/>
              <a:pPr/>
              <a:t>1/24/2016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49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228600" y="1143000"/>
            <a:ext cx="8686800" cy="4983163"/>
          </a:xfrm>
        </p:spPr>
        <p:txBody>
          <a:bodyPr/>
          <a:lstStyle/>
          <a:p>
            <a:pPr algn="ctr">
              <a:buNone/>
            </a:pPr>
            <a:r>
              <a:rPr lang="en-US" b="0" dirty="0" smtClean="0"/>
              <a:t>Case statements allow </a:t>
            </a:r>
            <a:r>
              <a:rPr lang="en-US" b="0" dirty="0" err="1" smtClean="0"/>
              <a:t>boolean</a:t>
            </a:r>
            <a:r>
              <a:rPr lang="en-US" b="0" dirty="0" smtClean="0"/>
              <a:t> or switch-type decisions</a:t>
            </a:r>
            <a:endParaRPr lang="en-US" b="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47800" y="2438400"/>
            <a:ext cx="3190875" cy="275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638800" y="3048000"/>
            <a:ext cx="1352550" cy="1895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Grad Student’s SDLC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1/24/2016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5</a:t>
            </a:fld>
            <a:endParaRPr lang="en-US"/>
          </a:p>
        </p:txBody>
      </p:sp>
      <p:graphicFrame>
        <p:nvGraphicFramePr>
          <p:cNvPr id="11" name="Diagram 10"/>
          <p:cNvGraphicFramePr/>
          <p:nvPr/>
        </p:nvGraphicFramePr>
        <p:xfrm>
          <a:off x="838200" y="1143000"/>
          <a:ext cx="7543800" cy="5181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533400"/>
            <a:ext cx="8229600" cy="609600"/>
          </a:xfrm>
        </p:spPr>
        <p:txBody>
          <a:bodyPr/>
          <a:lstStyle/>
          <a:p>
            <a:r>
              <a:rPr lang="en-US" dirty="0" smtClean="0"/>
              <a:t>Sequence Statements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CADCD-F2C5-47C5-935A-195E182D469D}" type="datetime1">
              <a:rPr lang="en-US" smtClean="0"/>
              <a:pPr/>
              <a:t>1/24/2016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50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228600" y="1143000"/>
            <a:ext cx="8686800" cy="4983163"/>
          </a:xfrm>
        </p:spPr>
        <p:txBody>
          <a:bodyPr/>
          <a:lstStyle/>
          <a:p>
            <a:pPr algn="ctr">
              <a:buNone/>
            </a:pPr>
            <a:r>
              <a:rPr lang="en-US" b="0" dirty="0" smtClean="0"/>
              <a:t>Force sequence of operations</a:t>
            </a:r>
            <a:endParaRPr lang="en-US" b="0" dirty="0"/>
          </a:p>
        </p:txBody>
      </p:sp>
      <p:pic>
        <p:nvPicPr>
          <p:cNvPr id="8909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85800" y="1752600"/>
            <a:ext cx="7610475" cy="2809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Oval 9"/>
          <p:cNvSpPr/>
          <p:nvPr/>
        </p:nvSpPr>
        <p:spPr>
          <a:xfrm>
            <a:off x="4191000" y="3429000"/>
            <a:ext cx="1143000" cy="685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3886200" y="4724400"/>
            <a:ext cx="4214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No way to enforce sequencing via dataflow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3" name="Straight Arrow Connector 12"/>
          <p:cNvCxnSpPr>
            <a:stCxn id="11" idx="0"/>
            <a:endCxn id="10" idx="5"/>
          </p:cNvCxnSpPr>
          <p:nvPr/>
        </p:nvCxnSpPr>
        <p:spPr>
          <a:xfrm rot="16200000" flipV="1">
            <a:off x="5224980" y="3955999"/>
            <a:ext cx="710033" cy="82676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533400"/>
            <a:ext cx="8229600" cy="609600"/>
          </a:xfrm>
        </p:spPr>
        <p:txBody>
          <a:bodyPr/>
          <a:lstStyle/>
          <a:p>
            <a:r>
              <a:rPr lang="en-US" dirty="0" smtClean="0"/>
              <a:t>Sequence Statements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CADCD-F2C5-47C5-935A-195E182D469D}" type="datetime1">
              <a:rPr lang="en-US" smtClean="0"/>
              <a:pPr/>
              <a:t>1/24/2016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51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228600" y="1143000"/>
            <a:ext cx="8686800" cy="4983163"/>
          </a:xfrm>
        </p:spPr>
        <p:txBody>
          <a:bodyPr/>
          <a:lstStyle/>
          <a:p>
            <a:pPr algn="ctr">
              <a:buNone/>
            </a:pPr>
            <a:r>
              <a:rPr lang="en-US" b="0" dirty="0" smtClean="0"/>
              <a:t>Stacked Sequence Structures and Sequence Locals</a:t>
            </a:r>
            <a:endParaRPr lang="en-US" b="0" dirty="0"/>
          </a:p>
        </p:txBody>
      </p:sp>
      <p:pic>
        <p:nvPicPr>
          <p:cNvPr id="90114" name="Picture 2"/>
          <p:cNvPicPr>
            <a:picLocks noChangeAspect="1" noChangeArrowheads="1"/>
          </p:cNvPicPr>
          <p:nvPr/>
        </p:nvPicPr>
        <p:blipFill>
          <a:blip r:embed="rId3"/>
          <a:srcRect t="7742"/>
          <a:stretch>
            <a:fillRect/>
          </a:stretch>
        </p:blipFill>
        <p:spPr bwMode="auto">
          <a:xfrm>
            <a:off x="1752600" y="1676400"/>
            <a:ext cx="4838700" cy="2724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0115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962400" y="3200400"/>
            <a:ext cx="1990725" cy="2333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0116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800600" y="4419600"/>
            <a:ext cx="1971675" cy="2333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6" name="TextBox 15"/>
          <p:cNvSpPr txBox="1"/>
          <p:nvPr/>
        </p:nvSpPr>
        <p:spPr>
          <a:xfrm>
            <a:off x="6705600" y="1828800"/>
            <a:ext cx="1631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Sequence Local</a:t>
            </a:r>
            <a:endParaRPr lang="en-US" dirty="0"/>
          </a:p>
        </p:txBody>
      </p:sp>
      <p:cxnSp>
        <p:nvCxnSpPr>
          <p:cNvPr id="18" name="Straight Arrow Connector 17"/>
          <p:cNvCxnSpPr>
            <a:stCxn id="16" idx="1"/>
          </p:cNvCxnSpPr>
          <p:nvPr/>
        </p:nvCxnSpPr>
        <p:spPr>
          <a:xfrm rot="10800000" flipV="1">
            <a:off x="5181600" y="2013466"/>
            <a:ext cx="1524000" cy="65353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16" idx="1"/>
          </p:cNvCxnSpPr>
          <p:nvPr/>
        </p:nvCxnSpPr>
        <p:spPr>
          <a:xfrm rot="10800000" flipV="1">
            <a:off x="5867400" y="2013466"/>
            <a:ext cx="838200" cy="202513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6" idx="1"/>
          </p:cNvCxnSpPr>
          <p:nvPr/>
        </p:nvCxnSpPr>
        <p:spPr>
          <a:xfrm rot="10800000" flipV="1">
            <a:off x="6629400" y="2013466"/>
            <a:ext cx="76200" cy="324433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 Have Charts and Graphs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28600" y="1143000"/>
            <a:ext cx="5410200" cy="498316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Waveform Charts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Keep a log of the previous data written to the terminal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If x-axis rate is constant, set Multiplier in the properties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Waveform Graphs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Plot data vs. time or otherwise regularly spaced x-axis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Uses, t0, </a:t>
            </a: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dt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 and Y data array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Use Build Waveform to specify t0, </a:t>
            </a: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dt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 and Y data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X-Y Graphs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Plot Y array of data vs. X array of data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Use Build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luster to pair arrays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All charts and graphs can support multiple traces</a:t>
            </a:r>
          </a:p>
          <a:p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6C1A3-F171-46AD-9672-6D84AFD8C036}" type="datetime1">
              <a:rPr lang="en-US" smtClean="0"/>
              <a:pPr/>
              <a:t>1/24/2016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52</a:t>
            </a:fld>
            <a:endParaRPr lang="en-US"/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15000" y="2743200"/>
            <a:ext cx="3124200" cy="2314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9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9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" dur="5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50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8" dur="500" fill="hold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2" dur="500" fill="hold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SubVIs</a:t>
            </a:r>
            <a:r>
              <a:rPr lang="en-US" dirty="0" smtClean="0"/>
              <a:t>!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28600" y="2286000"/>
            <a:ext cx="8686800" cy="3840163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en-US" dirty="0" smtClean="0"/>
              <a:t>“</a:t>
            </a:r>
            <a:r>
              <a:rPr lang="en-US" dirty="0" err="1" smtClean="0"/>
              <a:t>LabVIEW</a:t>
            </a:r>
            <a:r>
              <a:rPr lang="en-US" dirty="0" smtClean="0"/>
              <a:t> sucks because I’ve got all these wires running all over the screen and I have to scroll everywhere and I can’t see the whole thing at once. </a:t>
            </a:r>
            <a:r>
              <a:rPr lang="en-US" dirty="0" err="1" smtClean="0"/>
              <a:t>Wah</a:t>
            </a:r>
            <a:r>
              <a:rPr lang="en-US" dirty="0" smtClean="0"/>
              <a:t>!” </a:t>
            </a:r>
          </a:p>
          <a:p>
            <a:pPr algn="ctr">
              <a:buNone/>
            </a:pPr>
            <a:r>
              <a:rPr lang="en-US" b="0" dirty="0" smtClean="0"/>
              <a:t>–Novice </a:t>
            </a:r>
            <a:r>
              <a:rPr lang="en-US" b="0" dirty="0" err="1" smtClean="0"/>
              <a:t>LabVIEW</a:t>
            </a:r>
            <a:r>
              <a:rPr lang="en-US" b="0" dirty="0" smtClean="0"/>
              <a:t> Programmer</a:t>
            </a:r>
          </a:p>
          <a:p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2575A-580A-4281-85B1-AB2C7CD9C9CE}" type="datetime1">
              <a:rPr lang="en-US" smtClean="0"/>
              <a:pPr/>
              <a:t>1/24/2016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53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SubVIs</a:t>
            </a:r>
            <a:r>
              <a:rPr lang="en-US" dirty="0" smtClean="0"/>
              <a:t>!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28600" y="1219200"/>
            <a:ext cx="8686800" cy="4906963"/>
          </a:xfrm>
        </p:spPr>
        <p:txBody>
          <a:bodyPr>
            <a:normAutofit/>
          </a:bodyPr>
          <a:lstStyle/>
          <a:p>
            <a:r>
              <a:rPr lang="en-US" dirty="0" err="1" smtClean="0"/>
              <a:t>SubVIs</a:t>
            </a:r>
            <a:r>
              <a:rPr lang="en-US" dirty="0" smtClean="0"/>
              <a:t> are like functions</a:t>
            </a:r>
          </a:p>
          <a:p>
            <a:pPr lvl="1"/>
            <a:r>
              <a:rPr lang="en-US" dirty="0" smtClean="0"/>
              <a:t>Enable modular programming</a:t>
            </a:r>
          </a:p>
          <a:p>
            <a:pPr lvl="1"/>
            <a:r>
              <a:rPr lang="en-US" dirty="0" smtClean="0"/>
              <a:t>Enable easier testing</a:t>
            </a:r>
          </a:p>
          <a:p>
            <a:pPr lvl="1"/>
            <a:r>
              <a:rPr lang="en-US" dirty="0" smtClean="0"/>
              <a:t>Make high-level VIs make sense</a:t>
            </a:r>
          </a:p>
          <a:p>
            <a:r>
              <a:rPr lang="en-US" dirty="0" smtClean="0"/>
              <a:t>But how do I make them?</a:t>
            </a:r>
          </a:p>
          <a:p>
            <a:pPr lvl="1"/>
            <a:r>
              <a:rPr lang="en-US" dirty="0" smtClean="0"/>
              <a:t>Use the </a:t>
            </a:r>
            <a:r>
              <a:rPr lang="en-US" i="1" dirty="0" smtClean="0"/>
              <a:t>Connector Pane</a:t>
            </a:r>
            <a:r>
              <a:rPr lang="en-US" dirty="0" smtClean="0"/>
              <a:t> and the </a:t>
            </a:r>
            <a:r>
              <a:rPr lang="en-US" i="1" dirty="0" smtClean="0"/>
              <a:t>Icon</a:t>
            </a:r>
            <a:endParaRPr lang="en-US" dirty="0" smtClean="0"/>
          </a:p>
          <a:p>
            <a:pPr lvl="1"/>
            <a:r>
              <a:rPr lang="en-US" dirty="0" smtClean="0"/>
              <a:t>Making a </a:t>
            </a:r>
            <a:r>
              <a:rPr lang="en-US" dirty="0" err="1" smtClean="0"/>
              <a:t>SubVI</a:t>
            </a:r>
            <a:r>
              <a:rPr lang="en-US" dirty="0" smtClean="0"/>
              <a:t> from scratch</a:t>
            </a:r>
          </a:p>
          <a:p>
            <a:pPr lvl="1"/>
            <a:r>
              <a:rPr lang="en-US" dirty="0" smtClean="0"/>
              <a:t>Collecting code into a </a:t>
            </a:r>
            <a:r>
              <a:rPr lang="en-US" dirty="0" err="1" smtClean="0"/>
              <a:t>subVI</a:t>
            </a:r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BC7644-D134-45A9-88B5-82E546E94C2D}" type="datetime1">
              <a:rPr lang="en-US" smtClean="0"/>
              <a:pPr/>
              <a:t>1/24/2016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54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 Handling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5029200" cy="5181599"/>
          </a:xfrm>
        </p:spPr>
        <p:txBody>
          <a:bodyPr/>
          <a:lstStyle/>
          <a:p>
            <a:r>
              <a:rPr lang="en-US" dirty="0" smtClean="0"/>
              <a:t>Error Handling is primarily done through the </a:t>
            </a:r>
            <a:r>
              <a:rPr lang="en-US" i="1" dirty="0" smtClean="0"/>
              <a:t>Error Cluster</a:t>
            </a:r>
          </a:p>
          <a:p>
            <a:r>
              <a:rPr lang="en-US" dirty="0" smtClean="0"/>
              <a:t>Error Cluster has three elements:</a:t>
            </a:r>
          </a:p>
          <a:p>
            <a:pPr lvl="1"/>
            <a:r>
              <a:rPr lang="en-US" dirty="0" smtClean="0">
                <a:solidFill>
                  <a:srgbClr val="006600"/>
                </a:solidFill>
              </a:rPr>
              <a:t>Boolean</a:t>
            </a:r>
            <a:r>
              <a:rPr lang="en-US" dirty="0" smtClean="0"/>
              <a:t> error occurred</a:t>
            </a:r>
          </a:p>
          <a:p>
            <a:pPr lvl="1"/>
            <a:r>
              <a:rPr lang="en-US" dirty="0" smtClean="0">
                <a:solidFill>
                  <a:srgbClr val="0000FF"/>
                </a:solidFill>
              </a:rPr>
              <a:t>I32</a:t>
            </a:r>
            <a:r>
              <a:rPr lang="en-US" dirty="0" smtClean="0"/>
              <a:t> error code</a:t>
            </a:r>
          </a:p>
          <a:p>
            <a:pPr lvl="1"/>
            <a:r>
              <a:rPr lang="en-US" dirty="0" smtClean="0">
                <a:solidFill>
                  <a:srgbClr val="FF00FF"/>
                </a:solidFill>
              </a:rPr>
              <a:t>String</a:t>
            </a:r>
            <a:r>
              <a:rPr lang="en-US" dirty="0" smtClean="0"/>
              <a:t> location and message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Standard error terminals on bottom corners</a:t>
            </a:r>
          </a:p>
          <a:p>
            <a:r>
              <a:rPr lang="en-US" dirty="0" smtClean="0"/>
              <a:t>Error handling dialogs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803603-296D-4938-936A-215A750BE896}" type="datetime1">
              <a:rPr lang="en-US" smtClean="0"/>
              <a:pPr/>
              <a:t>1/24/2016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55</a:t>
            </a:fld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181600" y="990600"/>
            <a:ext cx="2209800" cy="28803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943600" y="2895600"/>
            <a:ext cx="2880360" cy="3314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Oval 8"/>
          <p:cNvSpPr/>
          <p:nvPr/>
        </p:nvSpPr>
        <p:spPr>
          <a:xfrm>
            <a:off x="6553200" y="2362200"/>
            <a:ext cx="762000" cy="533400"/>
          </a:xfrm>
          <a:prstGeom prst="ellipse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5867400" y="3810000"/>
            <a:ext cx="2743200" cy="990600"/>
          </a:xfrm>
          <a:prstGeom prst="ellipse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752600" y="3533775"/>
            <a:ext cx="1552575" cy="1343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Statements—Error Cluster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747DA-506E-4428-A42F-1342362F2F7A}" type="datetime1">
              <a:rPr lang="en-US" smtClean="0"/>
              <a:pPr/>
              <a:t>1/24/2016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56</a:t>
            </a:fld>
            <a:endParaRPr lang="en-US"/>
          </a:p>
        </p:txBody>
      </p:sp>
      <p:pic>
        <p:nvPicPr>
          <p:cNvPr id="8806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05000" y="1143000"/>
            <a:ext cx="5067300" cy="300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806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315200" y="2038350"/>
            <a:ext cx="1552575" cy="161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8068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000500" y="4267200"/>
            <a:ext cx="2781300" cy="219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 Handling (cont.)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5400" dirty="0" smtClean="0"/>
              <a:t>USE IT!!</a:t>
            </a:r>
          </a:p>
          <a:p>
            <a:pPr lvl="1"/>
            <a:r>
              <a:rPr lang="en-US" dirty="0" smtClean="0"/>
              <a:t>Unexpected things go wrong, particularly for novices.</a:t>
            </a:r>
          </a:p>
          <a:p>
            <a:pPr lvl="1"/>
            <a:r>
              <a:rPr lang="en-US" dirty="0" smtClean="0"/>
              <a:t>Even if you don’t understand the error, someone else probably does</a:t>
            </a:r>
          </a:p>
          <a:p>
            <a:r>
              <a:rPr lang="en-US" dirty="0" smtClean="0"/>
              <a:t>Automatic error handling</a:t>
            </a:r>
          </a:p>
          <a:p>
            <a:pPr lvl="1"/>
            <a:r>
              <a:rPr lang="en-US" dirty="0" smtClean="0"/>
              <a:t>Per VI</a:t>
            </a:r>
          </a:p>
          <a:p>
            <a:pPr lvl="1"/>
            <a:r>
              <a:rPr lang="en-US" dirty="0" smtClean="0"/>
              <a:t>Enabled by default for unwired error outputs</a:t>
            </a:r>
          </a:p>
          <a:p>
            <a:pPr lvl="1"/>
            <a:r>
              <a:rPr lang="en-US" dirty="0" smtClean="0"/>
              <a:t>Recommended error handling settings (for intermediate+ developers)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BADF4-B359-4BE5-9017-A74C0E1F46F2}" type="datetime1">
              <a:rPr lang="en-US" smtClean="0"/>
              <a:pPr/>
              <a:t>1/24/2016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57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05000" y="4495800"/>
            <a:ext cx="504825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b="0" dirty="0" err="1" smtClean="0">
                <a:solidFill>
                  <a:schemeClr val="bg1">
                    <a:lumMod val="65000"/>
                  </a:schemeClr>
                </a:solidFill>
              </a:rPr>
              <a:t>LabVIEW</a:t>
            </a:r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 is great for data acquisition</a:t>
            </a:r>
          </a:p>
          <a:p>
            <a:r>
              <a:rPr lang="en-US" b="0" dirty="0" err="1" smtClean="0">
                <a:solidFill>
                  <a:schemeClr val="bg1">
                    <a:lumMod val="65000"/>
                  </a:schemeClr>
                </a:solidFill>
              </a:rPr>
              <a:t>LabVIEW</a:t>
            </a:r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 programs call Vis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Front panel is UI</a:t>
            </a: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Block diagram is code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FP and BD linked by controls and indicators</a:t>
            </a:r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Code executes in dataflow</a:t>
            </a:r>
          </a:p>
          <a:p>
            <a:r>
              <a:rPr lang="en-US" b="0" dirty="0" err="1" smtClean="0">
                <a:solidFill>
                  <a:schemeClr val="bg1">
                    <a:lumMod val="65000"/>
                  </a:schemeClr>
                </a:solidFill>
              </a:rPr>
              <a:t>Datatypes</a:t>
            </a:r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Decisions made with case statements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For loops and while loops to repeat code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Arrays auto-index and auto-build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Shift registers to use and update values in a loop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Parallel loops execute simultaneously</a:t>
            </a:r>
          </a:p>
          <a:p>
            <a:pPr lvl="1">
              <a:buNone/>
            </a:pPr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>
          <a:xfrm>
            <a:off x="4648200" y="1143000"/>
            <a:ext cx="4267200" cy="4983163"/>
          </a:xfrm>
        </p:spPr>
        <p:txBody>
          <a:bodyPr>
            <a:normAutofit fontScale="85000" lnSpcReduction="20000"/>
          </a:bodyPr>
          <a:lstStyle/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Charts and Graphs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Waveform Charts keep a history</a:t>
            </a: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Waveform Graphs for plotting data with regular x intervals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X-Y charts for irregular data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Use </a:t>
            </a:r>
            <a:r>
              <a:rPr lang="en-US" b="0" dirty="0" err="1" smtClean="0">
                <a:solidFill>
                  <a:schemeClr val="bg1">
                    <a:lumMod val="65000"/>
                  </a:schemeClr>
                </a:solidFill>
              </a:rPr>
              <a:t>SubVIs</a:t>
            </a:r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 to modularize code</a:t>
            </a: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Controls and indicators are inputs and outputs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Use Connector Pane to associate controls and indicators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“Create </a:t>
            </a: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SubVI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”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Error Handling</a:t>
            </a: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Error cluster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Checking for errors</a:t>
            </a: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“Raising errors with General Error Handler.vi”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5C630-2230-48B0-A3F7-5555A3682A97}" type="datetime1">
              <a:rPr lang="en-US" smtClean="0"/>
              <a:pPr/>
              <a:t>1/24/2016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58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5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0" dur="50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2" dur="500" fill="hold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4" dur="500" fill="hold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6" dur="500" fill="hold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0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4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2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4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4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4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6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0" dur="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5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2" dur="5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5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4" dur="500" fill="hold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5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6" dur="500" fill="hold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0" dur="500" fill="hold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6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2" dur="500" fill="hold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6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4" dur="500" fill="hold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6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6" dur="500" fill="hold"/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9" grpId="0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28600" y="1752600"/>
            <a:ext cx="8686800" cy="4373563"/>
          </a:xfrm>
        </p:spPr>
        <p:txBody>
          <a:bodyPr>
            <a:normAutofit/>
          </a:bodyPr>
          <a:lstStyle/>
          <a:p>
            <a:r>
              <a:rPr lang="en-US" b="0" dirty="0" smtClean="0"/>
              <a:t>From the </a:t>
            </a:r>
            <a:r>
              <a:rPr lang="en-US" b="0" dirty="0" err="1" smtClean="0"/>
              <a:t>LabVIEW</a:t>
            </a:r>
            <a:r>
              <a:rPr lang="en-US" b="0" dirty="0" smtClean="0"/>
              <a:t> Help file, read:</a:t>
            </a:r>
          </a:p>
          <a:p>
            <a:pPr lvl="1"/>
            <a:r>
              <a:rPr lang="en-US" dirty="0" smtClean="0"/>
              <a:t>Fundamentals -&gt; Loops and other Structures</a:t>
            </a:r>
          </a:p>
          <a:p>
            <a:pPr lvl="1"/>
            <a:r>
              <a:rPr lang="en-US" dirty="0" smtClean="0"/>
              <a:t>Fundamentals -&gt; Graphs and Charts</a:t>
            </a:r>
            <a:endParaRPr lang="en-US" b="0" dirty="0" smtClean="0"/>
          </a:p>
          <a:p>
            <a:r>
              <a:rPr lang="en-US" b="0" dirty="0" smtClean="0"/>
              <a:t>From NI’s </a:t>
            </a:r>
            <a:r>
              <a:rPr lang="en-US" b="0" dirty="0" err="1" smtClean="0"/>
              <a:t>LabVIEW</a:t>
            </a:r>
            <a:r>
              <a:rPr lang="en-US" b="0" dirty="0" smtClean="0"/>
              <a:t> Core 1 Exercises</a:t>
            </a:r>
          </a:p>
          <a:p>
            <a:pPr lvl="1"/>
            <a:r>
              <a:rPr lang="en-US" dirty="0" smtClean="0"/>
              <a:t>LV1M 3, 4, 5, 6, 9, 15, 17, 18, 21, 22, 23</a:t>
            </a:r>
          </a:p>
          <a:p>
            <a:pPr lvl="1"/>
            <a:r>
              <a:rPr lang="en-US" dirty="0" smtClean="0"/>
              <a:t>Due 2015-04-07</a:t>
            </a:r>
          </a:p>
          <a:p>
            <a:endParaRPr lang="en-US" b="0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F1418F-21F7-49FB-8763-A765B3E6953F}" type="datetime1">
              <a:rPr lang="en-US" smtClean="0"/>
              <a:pPr/>
              <a:t>1/24/2016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59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Design Life Cycle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1/24/2016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6</a:t>
            </a:fld>
            <a:endParaRPr lang="en-US"/>
          </a:p>
        </p:txBody>
      </p:sp>
      <p:graphicFrame>
        <p:nvGraphicFramePr>
          <p:cNvPr id="11" name="Diagram 10"/>
          <p:cNvGraphicFramePr/>
          <p:nvPr/>
        </p:nvGraphicFramePr>
        <p:xfrm>
          <a:off x="304800" y="1143000"/>
          <a:ext cx="8001000" cy="5181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5562600" y="1524000"/>
            <a:ext cx="2151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What must be done?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738470" y="2743200"/>
            <a:ext cx="2405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How will the user do it?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705600" y="3124200"/>
            <a:ext cx="22672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How the programmer </a:t>
            </a:r>
            <a:br>
              <a:rPr lang="en-US" dirty="0" smtClean="0"/>
            </a:br>
            <a:r>
              <a:rPr lang="en-US" dirty="0" smtClean="0"/>
              <a:t>make it happen?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6705600" y="5181600"/>
            <a:ext cx="12405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Program!</a:t>
            </a:r>
          </a:p>
          <a:p>
            <a:r>
              <a:rPr lang="en-US" dirty="0" smtClean="0"/>
              <a:t>Document!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0" y="5257800"/>
            <a:ext cx="19812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Does it do what it’s supposed to?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0" y="2971800"/>
            <a:ext cx="19812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Time passes.</a:t>
            </a:r>
          </a:p>
          <a:p>
            <a:r>
              <a:rPr lang="en-US" dirty="0" smtClean="0"/>
              <a:t>Needs change.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3867B-6939-4293-B322-84E9708D510B}" type="datetime1">
              <a:rPr lang="en-US" smtClean="0"/>
              <a:pPr/>
              <a:t>1/24/2016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60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8854" name="AutoShape 6" descr="Image result for ni da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856" name="AutoShape 8" descr="Image result for ni da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858" name="AutoShape 10" descr="Image result for ni da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1" name="Date Placeholder 5"/>
          <p:cNvSpPr txBox="1">
            <a:spLocks/>
          </p:cNvSpPr>
          <p:nvPr/>
        </p:nvSpPr>
        <p:spPr>
          <a:xfrm>
            <a:off x="455469" y="6538478"/>
            <a:ext cx="990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2015-04-07</a:t>
            </a:r>
            <a:endParaRPr lang="en-US" dirty="0"/>
          </a:p>
        </p:txBody>
      </p:sp>
      <p:sp>
        <p:nvSpPr>
          <p:cNvPr id="142" name="Slide Number Placeholder 6"/>
          <p:cNvSpPr txBox="1">
            <a:spLocks/>
          </p:cNvSpPr>
          <p:nvPr/>
        </p:nvSpPr>
        <p:spPr>
          <a:xfrm>
            <a:off x="7042536" y="6514136"/>
            <a:ext cx="2133600" cy="381000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D7EC6EF-94A2-4537-B1EB-15D4E295B10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9" name="Circular Arrow 68"/>
          <p:cNvSpPr/>
          <p:nvPr/>
        </p:nvSpPr>
        <p:spPr>
          <a:xfrm>
            <a:off x="990600" y="1066800"/>
            <a:ext cx="7162800" cy="4876800"/>
          </a:xfrm>
          <a:prstGeom prst="circularArrow">
            <a:avLst>
              <a:gd name="adj1" fmla="val 13937"/>
              <a:gd name="adj2" fmla="val 952624"/>
              <a:gd name="adj3" fmla="val 8800799"/>
              <a:gd name="adj4" fmla="val 11941561"/>
              <a:gd name="adj5" fmla="val 15132"/>
            </a:avLst>
          </a:prstGeom>
          <a:gradFill flip="none" rotWithShape="1">
            <a:gsLst>
              <a:gs pos="0">
                <a:srgbClr val="000082">
                  <a:alpha val="50000"/>
                </a:srgbClr>
              </a:gs>
              <a:gs pos="30000">
                <a:srgbClr val="66008F">
                  <a:alpha val="50000"/>
                </a:srgbClr>
              </a:gs>
              <a:gs pos="64999">
                <a:srgbClr val="BA0066">
                  <a:alpha val="50000"/>
                </a:srgbClr>
              </a:gs>
              <a:gs pos="89999">
                <a:srgbClr val="FF0000">
                  <a:alpha val="50000"/>
                </a:srgbClr>
              </a:gs>
              <a:gs pos="100000">
                <a:srgbClr val="FF8200">
                  <a:alpha val="5000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" name="Group 70"/>
          <p:cNvGrpSpPr/>
          <p:nvPr/>
        </p:nvGrpSpPr>
        <p:grpSpPr>
          <a:xfrm>
            <a:off x="498140" y="533400"/>
            <a:ext cx="8275026" cy="5800726"/>
            <a:chOff x="498140" y="533400"/>
            <a:chExt cx="8275026" cy="5800726"/>
          </a:xfrm>
        </p:grpSpPr>
        <p:grpSp>
          <p:nvGrpSpPr>
            <p:cNvPr id="3" name="Group 73"/>
            <p:cNvGrpSpPr/>
            <p:nvPr/>
          </p:nvGrpSpPr>
          <p:grpSpPr>
            <a:xfrm>
              <a:off x="498140" y="1752600"/>
              <a:ext cx="1559260" cy="1907977"/>
              <a:chOff x="498140" y="1752600"/>
              <a:chExt cx="1559260" cy="1907977"/>
            </a:xfrm>
          </p:grpSpPr>
          <p:pic>
            <p:nvPicPr>
              <p:cNvPr id="2066" name="Picture 18" descr="https://booksntea.files.wordpress.com/2011/03/keep-calm-and-carry-on-mug-large.png"/>
              <p:cNvPicPr>
                <a:picLocks noChangeAspect="1" noChangeArrowheads="1"/>
              </p:cNvPicPr>
              <p:nvPr/>
            </p:nvPicPr>
            <p:blipFill>
              <a:blip r:embed="rId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762000" y="1752600"/>
                <a:ext cx="1295400" cy="1295400"/>
              </a:xfrm>
              <a:prstGeom prst="rect">
                <a:avLst/>
              </a:prstGeom>
              <a:noFill/>
            </p:spPr>
          </p:pic>
          <p:grpSp>
            <p:nvGrpSpPr>
              <p:cNvPr id="4" name="Group 72"/>
              <p:cNvGrpSpPr/>
              <p:nvPr/>
            </p:nvGrpSpPr>
            <p:grpSpPr>
              <a:xfrm>
                <a:off x="498140" y="3048000"/>
                <a:ext cx="1556836" cy="612577"/>
                <a:chOff x="498140" y="3048000"/>
                <a:chExt cx="1556836" cy="612577"/>
              </a:xfrm>
            </p:grpSpPr>
            <p:sp>
              <p:nvSpPr>
                <p:cNvPr id="30" name="TextBox 29"/>
                <p:cNvSpPr txBox="1"/>
                <p:nvPr/>
              </p:nvSpPr>
              <p:spPr>
                <a:xfrm>
                  <a:off x="498140" y="3048000"/>
                  <a:ext cx="155683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Phenomenon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31" name="TextBox 30"/>
                <p:cNvSpPr txBox="1"/>
                <p:nvPr/>
              </p:nvSpPr>
              <p:spPr>
                <a:xfrm>
                  <a:off x="610574" y="3352800"/>
                  <a:ext cx="133196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Cooling of Tea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5" name="Group 71"/>
            <p:cNvGrpSpPr/>
            <p:nvPr/>
          </p:nvGrpSpPr>
          <p:grpSpPr>
            <a:xfrm>
              <a:off x="1219200" y="609600"/>
              <a:ext cx="1901984" cy="1724026"/>
              <a:chOff x="1219200" y="609600"/>
              <a:chExt cx="1901984" cy="1724026"/>
            </a:xfrm>
          </p:grpSpPr>
          <p:pic>
            <p:nvPicPr>
              <p:cNvPr id="2056" name="Picture 8"/>
              <p:cNvPicPr>
                <a:picLocks noChangeAspect="1" noChangeArrowheads="1"/>
              </p:cNvPicPr>
              <p:nvPr/>
            </p:nvPicPr>
            <p:blipFill>
              <a:blip r:embed="rId4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1219200" y="1066800"/>
                <a:ext cx="1901984" cy="126682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9" name="Group 70"/>
              <p:cNvGrpSpPr/>
              <p:nvPr/>
            </p:nvGrpSpPr>
            <p:grpSpPr>
              <a:xfrm>
                <a:off x="1559259" y="609600"/>
                <a:ext cx="1343060" cy="612577"/>
                <a:chOff x="1559259" y="609600"/>
                <a:chExt cx="1343060" cy="612577"/>
              </a:xfrm>
            </p:grpSpPr>
            <p:sp>
              <p:nvSpPr>
                <p:cNvPr id="32" name="TextBox 31"/>
                <p:cNvSpPr txBox="1"/>
                <p:nvPr/>
              </p:nvSpPr>
              <p:spPr>
                <a:xfrm>
                  <a:off x="1559259" y="609600"/>
                  <a:ext cx="134306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Transducer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33" name="TextBox 32"/>
                <p:cNvSpPr txBox="1"/>
                <p:nvPr/>
              </p:nvSpPr>
              <p:spPr>
                <a:xfrm>
                  <a:off x="1566985" y="914400"/>
                  <a:ext cx="132760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Thermocouple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10" name="Group 69"/>
            <p:cNvGrpSpPr/>
            <p:nvPr/>
          </p:nvGrpSpPr>
          <p:grpSpPr>
            <a:xfrm>
              <a:off x="3124200" y="533400"/>
              <a:ext cx="2116028" cy="1676400"/>
              <a:chOff x="3124200" y="533400"/>
              <a:chExt cx="2116028" cy="1676400"/>
            </a:xfrm>
          </p:grpSpPr>
          <p:pic>
            <p:nvPicPr>
              <p:cNvPr id="2057" name="Picture 9"/>
              <p:cNvPicPr>
                <a:picLocks noChangeAspect="1" noChangeArrowheads="1"/>
              </p:cNvPicPr>
              <p:nvPr/>
            </p:nvPicPr>
            <p:blipFill>
              <a:blip r:embed="rId5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3352800" y="1066800"/>
                <a:ext cx="1230406" cy="1143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11" name="Group 36"/>
              <p:cNvGrpSpPr/>
              <p:nvPr/>
            </p:nvGrpSpPr>
            <p:grpSpPr>
              <a:xfrm>
                <a:off x="3124200" y="533400"/>
                <a:ext cx="2116028" cy="612577"/>
                <a:chOff x="3509063" y="533400"/>
                <a:chExt cx="2116028" cy="612577"/>
              </a:xfrm>
            </p:grpSpPr>
            <p:sp>
              <p:nvSpPr>
                <p:cNvPr id="35" name="TextBox 34"/>
                <p:cNvSpPr txBox="1"/>
                <p:nvPr/>
              </p:nvSpPr>
              <p:spPr>
                <a:xfrm>
                  <a:off x="3532179" y="533400"/>
                  <a:ext cx="206979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Signal Conditioner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36" name="TextBox 35"/>
                <p:cNvSpPr txBox="1"/>
                <p:nvPr/>
              </p:nvSpPr>
              <p:spPr>
                <a:xfrm>
                  <a:off x="3509063" y="838200"/>
                  <a:ext cx="211602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Amplifier, Low pass filter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12" name="Group 74"/>
            <p:cNvGrpSpPr/>
            <p:nvPr/>
          </p:nvGrpSpPr>
          <p:grpSpPr>
            <a:xfrm>
              <a:off x="5334000" y="533400"/>
              <a:ext cx="1913156" cy="1483399"/>
              <a:chOff x="5334000" y="533400"/>
              <a:chExt cx="1913156" cy="1483399"/>
            </a:xfrm>
          </p:grpSpPr>
          <p:grpSp>
            <p:nvGrpSpPr>
              <p:cNvPr id="13" name="Group 25"/>
              <p:cNvGrpSpPr/>
              <p:nvPr/>
            </p:nvGrpSpPr>
            <p:grpSpPr>
              <a:xfrm>
                <a:off x="5334000" y="1143000"/>
                <a:ext cx="1676400" cy="873799"/>
                <a:chOff x="1752600" y="1295400"/>
                <a:chExt cx="4933950" cy="2571750"/>
              </a:xfrm>
            </p:grpSpPr>
            <p:pic>
              <p:nvPicPr>
                <p:cNvPr id="2055" name="Picture 7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rcRect/>
                <a:stretch>
                  <a:fillRect/>
                </a:stretch>
              </p:blipFill>
              <p:spPr bwMode="auto">
                <a:xfrm>
                  <a:off x="1752600" y="1295400"/>
                  <a:ext cx="2371725" cy="206692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  <p:pic>
              <p:nvPicPr>
                <p:cNvPr id="2058" name="Picture 10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rcRect/>
                <a:stretch>
                  <a:fillRect/>
                </a:stretch>
              </p:blipFill>
              <p:spPr bwMode="auto">
                <a:xfrm>
                  <a:off x="2286000" y="1447800"/>
                  <a:ext cx="4400550" cy="241935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</p:grpSp>
          <p:grpSp>
            <p:nvGrpSpPr>
              <p:cNvPr id="14" name="Group 37"/>
              <p:cNvGrpSpPr/>
              <p:nvPr/>
            </p:nvGrpSpPr>
            <p:grpSpPr>
              <a:xfrm>
                <a:off x="5497958" y="533400"/>
                <a:ext cx="1749198" cy="612577"/>
                <a:chOff x="3520621" y="533400"/>
                <a:chExt cx="1749198" cy="612577"/>
              </a:xfrm>
            </p:grpSpPr>
            <p:sp>
              <p:nvSpPr>
                <p:cNvPr id="39" name="TextBox 38"/>
                <p:cNvSpPr txBox="1"/>
                <p:nvPr/>
              </p:nvSpPr>
              <p:spPr>
                <a:xfrm>
                  <a:off x="3520621" y="533400"/>
                  <a:ext cx="174919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DAQ Hardware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40" name="TextBox 39"/>
                <p:cNvSpPr txBox="1"/>
                <p:nvPr/>
              </p:nvSpPr>
              <p:spPr>
                <a:xfrm>
                  <a:off x="3635236" y="838200"/>
                  <a:ext cx="151996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NI </a:t>
                  </a:r>
                  <a:r>
                    <a:rPr lang="en-US" sz="1400" i="1" dirty="0" err="1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CompactDAQ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15" name="Group 75"/>
            <p:cNvGrpSpPr/>
            <p:nvPr/>
          </p:nvGrpSpPr>
          <p:grpSpPr>
            <a:xfrm>
              <a:off x="6934200" y="1524000"/>
              <a:ext cx="1795684" cy="1530729"/>
              <a:chOff x="6934200" y="1524000"/>
              <a:chExt cx="1795684" cy="1530729"/>
            </a:xfrm>
          </p:grpSpPr>
          <p:grpSp>
            <p:nvGrpSpPr>
              <p:cNvPr id="16" name="Group 28"/>
              <p:cNvGrpSpPr/>
              <p:nvPr/>
            </p:nvGrpSpPr>
            <p:grpSpPr>
              <a:xfrm>
                <a:off x="7162800" y="2133600"/>
                <a:ext cx="1447800" cy="921129"/>
                <a:chOff x="3581400" y="3048000"/>
                <a:chExt cx="1981200" cy="1260492"/>
              </a:xfrm>
            </p:grpSpPr>
            <p:pic>
              <p:nvPicPr>
                <p:cNvPr id="2054" name="Picture 6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rcRect/>
                <a:stretch>
                  <a:fillRect/>
                </a:stretch>
              </p:blipFill>
              <p:spPr bwMode="auto">
                <a:xfrm>
                  <a:off x="3581400" y="3048000"/>
                  <a:ext cx="1981200" cy="126049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  <p:pic>
              <p:nvPicPr>
                <p:cNvPr id="2067" name="Picture 19"/>
                <p:cNvPicPr>
                  <a:picLocks noChangeAspect="1" noChangeArrowheads="1"/>
                </p:cNvPicPr>
                <p:nvPr/>
              </p:nvPicPr>
              <p:blipFill>
                <a:blip r:embed="rId9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rcRect/>
                <a:stretch>
                  <a:fillRect/>
                </a:stretch>
              </p:blipFill>
              <p:spPr bwMode="auto">
                <a:xfrm>
                  <a:off x="4038600" y="3161652"/>
                  <a:ext cx="762002" cy="49594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</p:grpSp>
          <p:grpSp>
            <p:nvGrpSpPr>
              <p:cNvPr id="17" name="Group 40"/>
              <p:cNvGrpSpPr/>
              <p:nvPr/>
            </p:nvGrpSpPr>
            <p:grpSpPr>
              <a:xfrm>
                <a:off x="6934200" y="1524000"/>
                <a:ext cx="1795684" cy="612577"/>
                <a:chOff x="3597164" y="533400"/>
                <a:chExt cx="1795684" cy="612577"/>
              </a:xfrm>
            </p:grpSpPr>
            <p:sp>
              <p:nvSpPr>
                <p:cNvPr id="42" name="TextBox 41"/>
                <p:cNvSpPr txBox="1"/>
                <p:nvPr/>
              </p:nvSpPr>
              <p:spPr>
                <a:xfrm>
                  <a:off x="3896124" y="533400"/>
                  <a:ext cx="119776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Computer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43" name="TextBox 42"/>
                <p:cNvSpPr txBox="1"/>
                <p:nvPr/>
              </p:nvSpPr>
              <p:spPr>
                <a:xfrm>
                  <a:off x="3597164" y="838200"/>
                  <a:ext cx="1795684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Brought to you by IT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18" name="Group 78"/>
            <p:cNvGrpSpPr/>
            <p:nvPr/>
          </p:nvGrpSpPr>
          <p:grpSpPr>
            <a:xfrm>
              <a:off x="6248400" y="4038600"/>
              <a:ext cx="1140056" cy="1470026"/>
              <a:chOff x="6248400" y="4038600"/>
              <a:chExt cx="1140056" cy="1470026"/>
            </a:xfrm>
          </p:grpSpPr>
          <p:pic>
            <p:nvPicPr>
              <p:cNvPr id="2060" name="Picture 12"/>
              <p:cNvPicPr>
                <a:picLocks noChangeAspect="1" noChangeArrowheads="1"/>
              </p:cNvPicPr>
              <p:nvPr/>
            </p:nvPicPr>
            <p:blipFill>
              <a:blip r:embed="rId10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6324600" y="4648200"/>
                <a:ext cx="906934" cy="86042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19" name="Group 43"/>
              <p:cNvGrpSpPr/>
              <p:nvPr/>
            </p:nvGrpSpPr>
            <p:grpSpPr>
              <a:xfrm>
                <a:off x="6248400" y="4038600"/>
                <a:ext cx="1140056" cy="612577"/>
                <a:chOff x="3784715" y="533400"/>
                <a:chExt cx="1140056" cy="612577"/>
              </a:xfrm>
            </p:grpSpPr>
            <p:sp>
              <p:nvSpPr>
                <p:cNvPr id="45" name="TextBox 44"/>
                <p:cNvSpPr txBox="1"/>
                <p:nvPr/>
              </p:nvSpPr>
              <p:spPr>
                <a:xfrm>
                  <a:off x="3832805" y="533400"/>
                  <a:ext cx="104387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Analysis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46" name="TextBox 45"/>
                <p:cNvSpPr txBox="1"/>
                <p:nvPr/>
              </p:nvSpPr>
              <p:spPr>
                <a:xfrm>
                  <a:off x="3784715" y="838200"/>
                  <a:ext cx="114005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Curve fitting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20" name="Group 79"/>
            <p:cNvGrpSpPr/>
            <p:nvPr/>
          </p:nvGrpSpPr>
          <p:grpSpPr>
            <a:xfrm>
              <a:off x="4343400" y="3276600"/>
              <a:ext cx="1607726" cy="1572090"/>
              <a:chOff x="4343400" y="3276600"/>
              <a:chExt cx="1607726" cy="1572090"/>
            </a:xfrm>
          </p:grpSpPr>
          <p:pic>
            <p:nvPicPr>
              <p:cNvPr id="2062" name="Picture 14"/>
              <p:cNvPicPr>
                <a:picLocks noChangeAspect="1" noChangeArrowheads="1"/>
              </p:cNvPicPr>
              <p:nvPr/>
            </p:nvPicPr>
            <p:blipFill>
              <a:blip r:embed="rId11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4343400" y="3657600"/>
                <a:ext cx="1607726" cy="119109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48" name="TextBox 47"/>
              <p:cNvSpPr txBox="1"/>
              <p:nvPr/>
            </p:nvSpPr>
            <p:spPr>
              <a:xfrm>
                <a:off x="4724400" y="3276600"/>
                <a:ext cx="95410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Plotting</a:t>
                </a:r>
                <a:endParaRPr lang="en-US" dirty="0">
                  <a:solidFill>
                    <a:schemeClr val="bg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21" name="Group 77"/>
            <p:cNvGrpSpPr/>
            <p:nvPr/>
          </p:nvGrpSpPr>
          <p:grpSpPr>
            <a:xfrm>
              <a:off x="7573251" y="4495800"/>
              <a:ext cx="1189749" cy="1452946"/>
              <a:chOff x="7573251" y="4495800"/>
              <a:chExt cx="1189749" cy="1452946"/>
            </a:xfrm>
          </p:grpSpPr>
          <p:pic>
            <p:nvPicPr>
              <p:cNvPr id="2059" name="Picture 11"/>
              <p:cNvPicPr>
                <a:picLocks noChangeAspect="1" noChangeArrowheads="1"/>
              </p:cNvPicPr>
              <p:nvPr/>
            </p:nvPicPr>
            <p:blipFill>
              <a:blip r:embed="rId12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7725651" y="5105400"/>
                <a:ext cx="866774" cy="84334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22" name="Group 49"/>
              <p:cNvGrpSpPr/>
              <p:nvPr/>
            </p:nvGrpSpPr>
            <p:grpSpPr>
              <a:xfrm>
                <a:off x="7573251" y="4495800"/>
                <a:ext cx="1189749" cy="612577"/>
                <a:chOff x="3784715" y="533400"/>
                <a:chExt cx="1189749" cy="612577"/>
              </a:xfrm>
            </p:grpSpPr>
            <p:sp>
              <p:nvSpPr>
                <p:cNvPr id="51" name="TextBox 50"/>
                <p:cNvSpPr txBox="1"/>
                <p:nvPr/>
              </p:nvSpPr>
              <p:spPr>
                <a:xfrm>
                  <a:off x="4037188" y="533400"/>
                  <a:ext cx="68480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DAQ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52" name="TextBox 51"/>
                <p:cNvSpPr txBox="1"/>
                <p:nvPr/>
              </p:nvSpPr>
              <p:spPr>
                <a:xfrm>
                  <a:off x="3784715" y="838200"/>
                  <a:ext cx="1189749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Analog Input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23" name="Group 80"/>
            <p:cNvGrpSpPr/>
            <p:nvPr/>
          </p:nvGrpSpPr>
          <p:grpSpPr>
            <a:xfrm>
              <a:off x="4552732" y="4876800"/>
              <a:ext cx="1467068" cy="1457326"/>
              <a:chOff x="4552732" y="4876800"/>
              <a:chExt cx="1467068" cy="1457326"/>
            </a:xfrm>
          </p:grpSpPr>
          <p:pic>
            <p:nvPicPr>
              <p:cNvPr id="2061" name="Picture 13"/>
              <p:cNvPicPr>
                <a:picLocks noChangeAspect="1" noChangeArrowheads="1"/>
              </p:cNvPicPr>
              <p:nvPr/>
            </p:nvPicPr>
            <p:blipFill>
              <a:blip r:embed="rId13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4876800" y="5486400"/>
                <a:ext cx="847726" cy="84772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24" name="Group 52"/>
              <p:cNvGrpSpPr/>
              <p:nvPr/>
            </p:nvGrpSpPr>
            <p:grpSpPr>
              <a:xfrm>
                <a:off x="4552732" y="4876800"/>
                <a:ext cx="1467068" cy="612577"/>
                <a:chOff x="3808760" y="533400"/>
                <a:chExt cx="1467068" cy="612577"/>
              </a:xfrm>
            </p:grpSpPr>
            <p:sp>
              <p:nvSpPr>
                <p:cNvPr id="54" name="TextBox 53"/>
                <p:cNvSpPr txBox="1"/>
                <p:nvPr/>
              </p:nvSpPr>
              <p:spPr>
                <a:xfrm>
                  <a:off x="3808760" y="533400"/>
                  <a:ext cx="146706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Storing Data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55" name="TextBox 54"/>
                <p:cNvSpPr txBox="1"/>
                <p:nvPr/>
              </p:nvSpPr>
              <p:spPr>
                <a:xfrm>
                  <a:off x="4001922" y="838200"/>
                  <a:ext cx="1080745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HDF5 Files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25" name="Group 81"/>
            <p:cNvGrpSpPr/>
            <p:nvPr/>
          </p:nvGrpSpPr>
          <p:grpSpPr>
            <a:xfrm>
              <a:off x="2362200" y="3657600"/>
              <a:ext cx="1402948" cy="2220402"/>
              <a:chOff x="2362200" y="3657600"/>
              <a:chExt cx="1402948" cy="2220402"/>
            </a:xfrm>
          </p:grpSpPr>
          <p:pic>
            <p:nvPicPr>
              <p:cNvPr id="2063" name="Picture 15"/>
              <p:cNvPicPr>
                <a:picLocks noChangeAspect="1" noChangeArrowheads="1"/>
              </p:cNvPicPr>
              <p:nvPr/>
            </p:nvPicPr>
            <p:blipFill>
              <a:blip r:embed="rId14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2438400" y="4267200"/>
                <a:ext cx="1245656" cy="161080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</p:pic>
          <p:sp>
            <p:nvSpPr>
              <p:cNvPr id="57" name="TextBox 56"/>
              <p:cNvSpPr txBox="1"/>
              <p:nvPr/>
            </p:nvSpPr>
            <p:spPr>
              <a:xfrm>
                <a:off x="2362200" y="3657600"/>
                <a:ext cx="140294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Thesis/</a:t>
                </a:r>
              </a:p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Dissertation</a:t>
                </a:r>
                <a:endParaRPr lang="en-US" dirty="0">
                  <a:solidFill>
                    <a:schemeClr val="bg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26" name="Group 82"/>
            <p:cNvGrpSpPr/>
            <p:nvPr/>
          </p:nvGrpSpPr>
          <p:grpSpPr>
            <a:xfrm>
              <a:off x="533400" y="4050268"/>
              <a:ext cx="1524000" cy="1969532"/>
              <a:chOff x="533400" y="4050268"/>
              <a:chExt cx="1524000" cy="1969532"/>
            </a:xfrm>
          </p:grpSpPr>
          <p:pic>
            <p:nvPicPr>
              <p:cNvPr id="2064" name="Picture 16"/>
              <p:cNvPicPr>
                <a:picLocks noChangeAspect="1" noChangeArrowheads="1"/>
              </p:cNvPicPr>
              <p:nvPr/>
            </p:nvPicPr>
            <p:blipFill>
              <a:blip r:embed="rId15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533400" y="4495800"/>
                <a:ext cx="1524000" cy="1524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59" name="TextBox 58"/>
              <p:cNvSpPr txBox="1"/>
              <p:nvPr/>
            </p:nvSpPr>
            <p:spPr>
              <a:xfrm>
                <a:off x="609600" y="4050268"/>
                <a:ext cx="12105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Graduate!</a:t>
                </a:r>
                <a:endParaRPr lang="en-US" dirty="0">
                  <a:solidFill>
                    <a:schemeClr val="bg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27" name="Group 76"/>
            <p:cNvGrpSpPr/>
            <p:nvPr/>
          </p:nvGrpSpPr>
          <p:grpSpPr>
            <a:xfrm>
              <a:off x="6934200" y="3212154"/>
              <a:ext cx="1838966" cy="1283646"/>
              <a:chOff x="6934200" y="3212154"/>
              <a:chExt cx="1838966" cy="1283646"/>
            </a:xfrm>
          </p:grpSpPr>
          <p:pic>
            <p:nvPicPr>
              <p:cNvPr id="63" name="Picture 62" descr="labview.png"/>
              <p:cNvPicPr>
                <a:picLocks noChangeAspect="1"/>
              </p:cNvPicPr>
              <p:nvPr/>
            </p:nvPicPr>
            <p:blipFill>
              <a:blip r:embed="rId16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7467600" y="3581486"/>
                <a:ext cx="786344" cy="914314"/>
              </a:xfrm>
              <a:prstGeom prst="rect">
                <a:avLst/>
              </a:prstGeom>
            </p:spPr>
          </p:pic>
          <p:sp>
            <p:nvSpPr>
              <p:cNvPr id="64" name="TextBox 63"/>
              <p:cNvSpPr txBox="1"/>
              <p:nvPr/>
            </p:nvSpPr>
            <p:spPr>
              <a:xfrm>
                <a:off x="6934200" y="3212154"/>
                <a:ext cx="18389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Software Basics</a:t>
                </a:r>
                <a:endParaRPr lang="en-US" dirty="0">
                  <a:solidFill>
                    <a:schemeClr val="bg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78862" name="Group 78"/>
          <p:cNvGrpSpPr/>
          <p:nvPr/>
        </p:nvGrpSpPr>
        <p:grpSpPr>
          <a:xfrm>
            <a:off x="6246668" y="4038167"/>
            <a:ext cx="1140056" cy="1470026"/>
            <a:chOff x="6248400" y="4038600"/>
            <a:chExt cx="1140056" cy="1470026"/>
          </a:xfrm>
        </p:grpSpPr>
        <p:pic>
          <p:nvPicPr>
            <p:cNvPr id="171" name="Picture 12"/>
            <p:cNvPicPr>
              <a:picLocks noChangeAspect="1" noChangeArrowheads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 bwMode="auto">
            <a:xfrm>
              <a:off x="6324600" y="4648200"/>
              <a:ext cx="906934" cy="8604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78863" name="Group 43"/>
            <p:cNvGrpSpPr/>
            <p:nvPr/>
          </p:nvGrpSpPr>
          <p:grpSpPr>
            <a:xfrm>
              <a:off x="6248400" y="4038600"/>
              <a:ext cx="1140056" cy="612577"/>
              <a:chOff x="3784715" y="533400"/>
              <a:chExt cx="1140056" cy="612577"/>
            </a:xfrm>
          </p:grpSpPr>
          <p:sp>
            <p:nvSpPr>
              <p:cNvPr id="173" name="TextBox 172"/>
              <p:cNvSpPr txBox="1"/>
              <p:nvPr/>
            </p:nvSpPr>
            <p:spPr>
              <a:xfrm>
                <a:off x="3832805" y="533400"/>
                <a:ext cx="104387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Analysis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74" name="TextBox 173"/>
              <p:cNvSpPr txBox="1"/>
              <p:nvPr/>
            </p:nvSpPr>
            <p:spPr>
              <a:xfrm>
                <a:off x="3784715" y="838200"/>
                <a:ext cx="114005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Curve fitting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78871" name="Group 76"/>
          <p:cNvGrpSpPr/>
          <p:nvPr/>
        </p:nvGrpSpPr>
        <p:grpSpPr>
          <a:xfrm>
            <a:off x="6932468" y="3211721"/>
            <a:ext cx="1838966" cy="1283646"/>
            <a:chOff x="6934200" y="3212154"/>
            <a:chExt cx="1838966" cy="1283646"/>
          </a:xfrm>
        </p:grpSpPr>
        <p:pic>
          <p:nvPicPr>
            <p:cNvPr id="201" name="Picture 200" descr="labview.png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467600" y="3581486"/>
              <a:ext cx="786344" cy="914314"/>
            </a:xfrm>
            <a:prstGeom prst="rect">
              <a:avLst/>
            </a:prstGeom>
          </p:spPr>
        </p:pic>
        <p:sp>
          <p:nvSpPr>
            <p:cNvPr id="202" name="TextBox 201"/>
            <p:cNvSpPr txBox="1"/>
            <p:nvPr/>
          </p:nvSpPr>
          <p:spPr>
            <a:xfrm>
              <a:off x="6934200" y="3212154"/>
              <a:ext cx="18389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latin typeface="Arial" pitchFamily="34" charset="0"/>
                  <a:cs typeface="Arial" pitchFamily="34" charset="0"/>
                </a:rPr>
                <a:t>Software Basics</a:t>
              </a:r>
              <a:endParaRPr lang="en-US" dirty="0">
                <a:latin typeface="Arial" pitchFamily="34" charset="0"/>
                <a:cs typeface="Arial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88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Analysis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28600" y="1143000"/>
            <a:ext cx="5562600" cy="5410200"/>
          </a:xfrm>
        </p:spPr>
        <p:txBody>
          <a:bodyPr>
            <a:normAutofit fontScale="92500" lnSpcReduction="10000"/>
          </a:bodyPr>
          <a:lstStyle/>
          <a:p>
            <a:r>
              <a:rPr lang="en-US" dirty="0" err="1" smtClean="0">
                <a:solidFill>
                  <a:srgbClr val="0000FF"/>
                </a:solidFill>
              </a:rPr>
              <a:t>LabVIEW</a:t>
            </a:r>
            <a:r>
              <a:rPr lang="en-US" dirty="0" smtClean="0">
                <a:solidFill>
                  <a:srgbClr val="0000FF"/>
                </a:solidFill>
              </a:rPr>
              <a:t> has numerous functions for analyzing data</a:t>
            </a:r>
          </a:p>
          <a:p>
            <a:pPr lvl="1"/>
            <a:r>
              <a:rPr lang="en-US" dirty="0" smtClean="0"/>
              <a:t>May not be the best choice for all analysis</a:t>
            </a:r>
          </a:p>
          <a:p>
            <a:pPr lvl="1"/>
            <a:r>
              <a:rPr lang="en-US" dirty="0" smtClean="0"/>
              <a:t>Is your analysis simple, consisting of only a few steps?</a:t>
            </a:r>
          </a:p>
          <a:p>
            <a:pPr lvl="1"/>
            <a:r>
              <a:rPr lang="en-US" dirty="0" smtClean="0"/>
              <a:t>Does your analysis need to be online during your acquisition?</a:t>
            </a:r>
          </a:p>
          <a:p>
            <a:pPr lvl="1"/>
            <a:r>
              <a:rPr lang="en-US" dirty="0" smtClean="0"/>
              <a:t>Do you know exactly what you want to do to analyze your data?</a:t>
            </a:r>
          </a:p>
          <a:p>
            <a:r>
              <a:rPr lang="en-US" dirty="0" smtClean="0"/>
              <a:t>Other choices:</a:t>
            </a:r>
          </a:p>
          <a:p>
            <a:pPr lvl="1"/>
            <a:r>
              <a:rPr lang="en-US" dirty="0" smtClean="0"/>
              <a:t>Diadem</a:t>
            </a:r>
          </a:p>
          <a:p>
            <a:pPr lvl="1"/>
            <a:r>
              <a:rPr lang="en-US" dirty="0" smtClean="0"/>
              <a:t>Igor</a:t>
            </a:r>
          </a:p>
          <a:p>
            <a:pPr lvl="1"/>
            <a:r>
              <a:rPr lang="en-US" dirty="0" err="1" smtClean="0"/>
              <a:t>Matlab</a:t>
            </a:r>
            <a:endParaRPr lang="en-US" dirty="0" smtClean="0"/>
          </a:p>
          <a:p>
            <a:pPr lvl="1"/>
            <a:r>
              <a:rPr lang="en-US" dirty="0" err="1" smtClean="0"/>
              <a:t>SciPy</a:t>
            </a:r>
            <a:r>
              <a:rPr lang="en-US" dirty="0" smtClean="0"/>
              <a:t> + </a:t>
            </a:r>
            <a:r>
              <a:rPr lang="en-US" dirty="0" err="1" smtClean="0"/>
              <a:t>NumPy</a:t>
            </a:r>
            <a:r>
              <a:rPr lang="en-US" dirty="0" smtClean="0"/>
              <a:t> + Python</a:t>
            </a:r>
          </a:p>
          <a:p>
            <a:pPr lvl="1"/>
            <a:r>
              <a:rPr lang="en-US" dirty="0" smtClean="0"/>
              <a:t>It is possible to incorporate analysis functions from Diadem or </a:t>
            </a:r>
            <a:r>
              <a:rPr lang="en-US" dirty="0" err="1" smtClean="0"/>
              <a:t>Matlab</a:t>
            </a:r>
            <a:r>
              <a:rPr lang="en-US" dirty="0" smtClean="0"/>
              <a:t> into </a:t>
            </a:r>
            <a:r>
              <a:rPr lang="en-US" dirty="0" err="1" smtClean="0"/>
              <a:t>LabVIEW</a:t>
            </a:r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3805E3-8300-49DA-89E2-AD8C6B1AA2A6}" type="datetime1">
              <a:rPr lang="en-US" smtClean="0"/>
              <a:pPr/>
              <a:t>1/24/2016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61</a:t>
            </a:fld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91200" y="4086224"/>
            <a:ext cx="3062410" cy="2162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096000" y="990600"/>
            <a:ext cx="2344293" cy="2592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TextBox 8"/>
          <p:cNvSpPr txBox="1"/>
          <p:nvPr/>
        </p:nvSpPr>
        <p:spPr>
          <a:xfrm>
            <a:off x="6109854" y="3546764"/>
            <a:ext cx="23629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 smtClean="0">
                <a:latin typeface="Arial" pitchFamily="34" charset="0"/>
                <a:cs typeface="Arial" pitchFamily="34" charset="0"/>
              </a:rPr>
              <a:t>Some</a:t>
            </a:r>
            <a:r>
              <a:rPr lang="en-US" sz="1400" dirty="0" smtClean="0">
                <a:latin typeface="Arial" pitchFamily="34" charset="0"/>
                <a:cs typeface="Arial" pitchFamily="34" charset="0"/>
              </a:rPr>
              <a:t> of the palettes with analysis functions</a:t>
            </a:r>
            <a:endParaRPr lang="en-US" sz="1400" i="1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Analysis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>
              <a:buNone/>
            </a:pPr>
            <a:r>
              <a:rPr lang="en-US" b="0" dirty="0" smtClean="0"/>
              <a:t>Acquire N measurements, computer average and std. dev.</a:t>
            </a:r>
          </a:p>
          <a:p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E1BC63-99FF-48DE-93BE-2C0A46123C9A}" type="datetime1">
              <a:rPr lang="en-US" smtClean="0"/>
              <a:pPr/>
              <a:t>1/24/2016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62</a:t>
            </a:fld>
            <a:endParaRPr lang="en-US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90600" y="1676400"/>
            <a:ext cx="7282430" cy="44862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Analysis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>
              <a:buNone/>
            </a:pPr>
            <a:r>
              <a:rPr lang="en-US" b="0" dirty="0" smtClean="0"/>
              <a:t>Apply a low-pass filter</a:t>
            </a:r>
          </a:p>
          <a:p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E1D63-D0B8-4249-B3BF-E7C66E665A8F}" type="datetime1">
              <a:rPr lang="en-US" smtClean="0"/>
              <a:pPr/>
              <a:t>1/24/2016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63</a:t>
            </a:fld>
            <a:endParaRPr 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01102" y="1600200"/>
            <a:ext cx="6723698" cy="46062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3867B-6939-4293-B322-84E9708D510B}" type="datetime1">
              <a:rPr lang="en-US" smtClean="0"/>
              <a:pPr/>
              <a:t>1/24/2016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64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8854" name="AutoShape 6" descr="Image result for ni da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856" name="AutoShape 8" descr="Image result for ni da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858" name="AutoShape 10" descr="Image result for ni da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1" name="Date Placeholder 5"/>
          <p:cNvSpPr txBox="1">
            <a:spLocks/>
          </p:cNvSpPr>
          <p:nvPr/>
        </p:nvSpPr>
        <p:spPr>
          <a:xfrm>
            <a:off x="455469" y="6538478"/>
            <a:ext cx="990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2015-04-07</a:t>
            </a:r>
            <a:endParaRPr lang="en-US" dirty="0"/>
          </a:p>
        </p:txBody>
      </p:sp>
      <p:sp>
        <p:nvSpPr>
          <p:cNvPr id="142" name="Slide Number Placeholder 6"/>
          <p:cNvSpPr txBox="1">
            <a:spLocks/>
          </p:cNvSpPr>
          <p:nvPr/>
        </p:nvSpPr>
        <p:spPr>
          <a:xfrm>
            <a:off x="7042536" y="6514136"/>
            <a:ext cx="2133600" cy="381000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D7EC6EF-94A2-4537-B1EB-15D4E295B10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9" name="Circular Arrow 68"/>
          <p:cNvSpPr/>
          <p:nvPr/>
        </p:nvSpPr>
        <p:spPr>
          <a:xfrm>
            <a:off x="990600" y="1066800"/>
            <a:ext cx="7162800" cy="4876800"/>
          </a:xfrm>
          <a:prstGeom prst="circularArrow">
            <a:avLst>
              <a:gd name="adj1" fmla="val 13937"/>
              <a:gd name="adj2" fmla="val 952624"/>
              <a:gd name="adj3" fmla="val 8800799"/>
              <a:gd name="adj4" fmla="val 11941561"/>
              <a:gd name="adj5" fmla="val 15132"/>
            </a:avLst>
          </a:prstGeom>
          <a:gradFill flip="none" rotWithShape="1">
            <a:gsLst>
              <a:gs pos="0">
                <a:srgbClr val="000082">
                  <a:alpha val="50000"/>
                </a:srgbClr>
              </a:gs>
              <a:gs pos="30000">
                <a:srgbClr val="66008F">
                  <a:alpha val="50000"/>
                </a:srgbClr>
              </a:gs>
              <a:gs pos="64999">
                <a:srgbClr val="BA0066">
                  <a:alpha val="50000"/>
                </a:srgbClr>
              </a:gs>
              <a:gs pos="89999">
                <a:srgbClr val="FF0000">
                  <a:alpha val="50000"/>
                </a:srgbClr>
              </a:gs>
              <a:gs pos="100000">
                <a:srgbClr val="FF8200">
                  <a:alpha val="5000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" name="Group 70"/>
          <p:cNvGrpSpPr/>
          <p:nvPr/>
        </p:nvGrpSpPr>
        <p:grpSpPr>
          <a:xfrm>
            <a:off x="498140" y="533400"/>
            <a:ext cx="8275026" cy="5800726"/>
            <a:chOff x="498140" y="533400"/>
            <a:chExt cx="8275026" cy="5800726"/>
          </a:xfrm>
        </p:grpSpPr>
        <p:grpSp>
          <p:nvGrpSpPr>
            <p:cNvPr id="3" name="Group 73"/>
            <p:cNvGrpSpPr/>
            <p:nvPr/>
          </p:nvGrpSpPr>
          <p:grpSpPr>
            <a:xfrm>
              <a:off x="498140" y="1752600"/>
              <a:ext cx="1559260" cy="1907977"/>
              <a:chOff x="498140" y="1752600"/>
              <a:chExt cx="1559260" cy="1907977"/>
            </a:xfrm>
          </p:grpSpPr>
          <p:pic>
            <p:nvPicPr>
              <p:cNvPr id="2066" name="Picture 18" descr="https://booksntea.files.wordpress.com/2011/03/keep-calm-and-carry-on-mug-large.png"/>
              <p:cNvPicPr>
                <a:picLocks noChangeAspect="1" noChangeArrowheads="1"/>
              </p:cNvPicPr>
              <p:nvPr/>
            </p:nvPicPr>
            <p:blipFill>
              <a:blip r:embed="rId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762000" y="1752600"/>
                <a:ext cx="1295400" cy="1295400"/>
              </a:xfrm>
              <a:prstGeom prst="rect">
                <a:avLst/>
              </a:prstGeom>
              <a:noFill/>
            </p:spPr>
          </p:pic>
          <p:grpSp>
            <p:nvGrpSpPr>
              <p:cNvPr id="4" name="Group 72"/>
              <p:cNvGrpSpPr/>
              <p:nvPr/>
            </p:nvGrpSpPr>
            <p:grpSpPr>
              <a:xfrm>
                <a:off x="498140" y="3048000"/>
                <a:ext cx="1556836" cy="612577"/>
                <a:chOff x="498140" y="3048000"/>
                <a:chExt cx="1556836" cy="612577"/>
              </a:xfrm>
            </p:grpSpPr>
            <p:sp>
              <p:nvSpPr>
                <p:cNvPr id="30" name="TextBox 29"/>
                <p:cNvSpPr txBox="1"/>
                <p:nvPr/>
              </p:nvSpPr>
              <p:spPr>
                <a:xfrm>
                  <a:off x="498140" y="3048000"/>
                  <a:ext cx="155683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Phenomenon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31" name="TextBox 30"/>
                <p:cNvSpPr txBox="1"/>
                <p:nvPr/>
              </p:nvSpPr>
              <p:spPr>
                <a:xfrm>
                  <a:off x="610574" y="3352800"/>
                  <a:ext cx="133196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Cooling of Tea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5" name="Group 71"/>
            <p:cNvGrpSpPr/>
            <p:nvPr/>
          </p:nvGrpSpPr>
          <p:grpSpPr>
            <a:xfrm>
              <a:off x="1219200" y="609600"/>
              <a:ext cx="1901984" cy="1724026"/>
              <a:chOff x="1219200" y="609600"/>
              <a:chExt cx="1901984" cy="1724026"/>
            </a:xfrm>
          </p:grpSpPr>
          <p:pic>
            <p:nvPicPr>
              <p:cNvPr id="2056" name="Picture 8"/>
              <p:cNvPicPr>
                <a:picLocks noChangeAspect="1" noChangeArrowheads="1"/>
              </p:cNvPicPr>
              <p:nvPr/>
            </p:nvPicPr>
            <p:blipFill>
              <a:blip r:embed="rId4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1219200" y="1066800"/>
                <a:ext cx="1901984" cy="126682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9" name="Group 70"/>
              <p:cNvGrpSpPr/>
              <p:nvPr/>
            </p:nvGrpSpPr>
            <p:grpSpPr>
              <a:xfrm>
                <a:off x="1559259" y="609600"/>
                <a:ext cx="1343060" cy="612577"/>
                <a:chOff x="1559259" y="609600"/>
                <a:chExt cx="1343060" cy="612577"/>
              </a:xfrm>
            </p:grpSpPr>
            <p:sp>
              <p:nvSpPr>
                <p:cNvPr id="32" name="TextBox 31"/>
                <p:cNvSpPr txBox="1"/>
                <p:nvPr/>
              </p:nvSpPr>
              <p:spPr>
                <a:xfrm>
                  <a:off x="1559259" y="609600"/>
                  <a:ext cx="134306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Transducer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33" name="TextBox 32"/>
                <p:cNvSpPr txBox="1"/>
                <p:nvPr/>
              </p:nvSpPr>
              <p:spPr>
                <a:xfrm>
                  <a:off x="1566985" y="914400"/>
                  <a:ext cx="132760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Thermocouple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10" name="Group 69"/>
            <p:cNvGrpSpPr/>
            <p:nvPr/>
          </p:nvGrpSpPr>
          <p:grpSpPr>
            <a:xfrm>
              <a:off x="3124200" y="533400"/>
              <a:ext cx="2116028" cy="1676400"/>
              <a:chOff x="3124200" y="533400"/>
              <a:chExt cx="2116028" cy="1676400"/>
            </a:xfrm>
          </p:grpSpPr>
          <p:pic>
            <p:nvPicPr>
              <p:cNvPr id="2057" name="Picture 9"/>
              <p:cNvPicPr>
                <a:picLocks noChangeAspect="1" noChangeArrowheads="1"/>
              </p:cNvPicPr>
              <p:nvPr/>
            </p:nvPicPr>
            <p:blipFill>
              <a:blip r:embed="rId5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3352800" y="1066800"/>
                <a:ext cx="1230406" cy="1143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11" name="Group 36"/>
              <p:cNvGrpSpPr/>
              <p:nvPr/>
            </p:nvGrpSpPr>
            <p:grpSpPr>
              <a:xfrm>
                <a:off x="3124200" y="533400"/>
                <a:ext cx="2116028" cy="612577"/>
                <a:chOff x="3509063" y="533400"/>
                <a:chExt cx="2116028" cy="612577"/>
              </a:xfrm>
            </p:grpSpPr>
            <p:sp>
              <p:nvSpPr>
                <p:cNvPr id="35" name="TextBox 34"/>
                <p:cNvSpPr txBox="1"/>
                <p:nvPr/>
              </p:nvSpPr>
              <p:spPr>
                <a:xfrm>
                  <a:off x="3532179" y="533400"/>
                  <a:ext cx="206979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Signal Conditioner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36" name="TextBox 35"/>
                <p:cNvSpPr txBox="1"/>
                <p:nvPr/>
              </p:nvSpPr>
              <p:spPr>
                <a:xfrm>
                  <a:off x="3509063" y="838200"/>
                  <a:ext cx="211602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Amplifier, Low pass filter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12" name="Group 74"/>
            <p:cNvGrpSpPr/>
            <p:nvPr/>
          </p:nvGrpSpPr>
          <p:grpSpPr>
            <a:xfrm>
              <a:off x="5334000" y="533400"/>
              <a:ext cx="1913156" cy="1483399"/>
              <a:chOff x="5334000" y="533400"/>
              <a:chExt cx="1913156" cy="1483399"/>
            </a:xfrm>
          </p:grpSpPr>
          <p:grpSp>
            <p:nvGrpSpPr>
              <p:cNvPr id="13" name="Group 25"/>
              <p:cNvGrpSpPr/>
              <p:nvPr/>
            </p:nvGrpSpPr>
            <p:grpSpPr>
              <a:xfrm>
                <a:off x="5334000" y="1143000"/>
                <a:ext cx="1676400" cy="873799"/>
                <a:chOff x="1752600" y="1295400"/>
                <a:chExt cx="4933950" cy="2571750"/>
              </a:xfrm>
            </p:grpSpPr>
            <p:pic>
              <p:nvPicPr>
                <p:cNvPr id="2055" name="Picture 7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rcRect/>
                <a:stretch>
                  <a:fillRect/>
                </a:stretch>
              </p:blipFill>
              <p:spPr bwMode="auto">
                <a:xfrm>
                  <a:off x="1752600" y="1295400"/>
                  <a:ext cx="2371725" cy="206692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  <p:pic>
              <p:nvPicPr>
                <p:cNvPr id="2058" name="Picture 10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rcRect/>
                <a:stretch>
                  <a:fillRect/>
                </a:stretch>
              </p:blipFill>
              <p:spPr bwMode="auto">
                <a:xfrm>
                  <a:off x="2286000" y="1447800"/>
                  <a:ext cx="4400550" cy="241935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</p:grpSp>
          <p:grpSp>
            <p:nvGrpSpPr>
              <p:cNvPr id="14" name="Group 37"/>
              <p:cNvGrpSpPr/>
              <p:nvPr/>
            </p:nvGrpSpPr>
            <p:grpSpPr>
              <a:xfrm>
                <a:off x="5497958" y="533400"/>
                <a:ext cx="1749198" cy="612577"/>
                <a:chOff x="3520621" y="533400"/>
                <a:chExt cx="1749198" cy="612577"/>
              </a:xfrm>
            </p:grpSpPr>
            <p:sp>
              <p:nvSpPr>
                <p:cNvPr id="39" name="TextBox 38"/>
                <p:cNvSpPr txBox="1"/>
                <p:nvPr/>
              </p:nvSpPr>
              <p:spPr>
                <a:xfrm>
                  <a:off x="3520621" y="533400"/>
                  <a:ext cx="174919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DAQ Hardware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40" name="TextBox 39"/>
                <p:cNvSpPr txBox="1"/>
                <p:nvPr/>
              </p:nvSpPr>
              <p:spPr>
                <a:xfrm>
                  <a:off x="3635236" y="838200"/>
                  <a:ext cx="151996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NI </a:t>
                  </a:r>
                  <a:r>
                    <a:rPr lang="en-US" sz="1400" i="1" dirty="0" err="1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CompactDAQ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15" name="Group 75"/>
            <p:cNvGrpSpPr/>
            <p:nvPr/>
          </p:nvGrpSpPr>
          <p:grpSpPr>
            <a:xfrm>
              <a:off x="6934200" y="1524000"/>
              <a:ext cx="1795684" cy="1530729"/>
              <a:chOff x="6934200" y="1524000"/>
              <a:chExt cx="1795684" cy="1530729"/>
            </a:xfrm>
          </p:grpSpPr>
          <p:grpSp>
            <p:nvGrpSpPr>
              <p:cNvPr id="16" name="Group 28"/>
              <p:cNvGrpSpPr/>
              <p:nvPr/>
            </p:nvGrpSpPr>
            <p:grpSpPr>
              <a:xfrm>
                <a:off x="7162800" y="2133600"/>
                <a:ext cx="1447800" cy="921129"/>
                <a:chOff x="3581400" y="3048000"/>
                <a:chExt cx="1981200" cy="1260492"/>
              </a:xfrm>
            </p:grpSpPr>
            <p:pic>
              <p:nvPicPr>
                <p:cNvPr id="2054" name="Picture 6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rcRect/>
                <a:stretch>
                  <a:fillRect/>
                </a:stretch>
              </p:blipFill>
              <p:spPr bwMode="auto">
                <a:xfrm>
                  <a:off x="3581400" y="3048000"/>
                  <a:ext cx="1981200" cy="126049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  <p:pic>
              <p:nvPicPr>
                <p:cNvPr id="2067" name="Picture 19"/>
                <p:cNvPicPr>
                  <a:picLocks noChangeAspect="1" noChangeArrowheads="1"/>
                </p:cNvPicPr>
                <p:nvPr/>
              </p:nvPicPr>
              <p:blipFill>
                <a:blip r:embed="rId9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rcRect/>
                <a:stretch>
                  <a:fillRect/>
                </a:stretch>
              </p:blipFill>
              <p:spPr bwMode="auto">
                <a:xfrm>
                  <a:off x="4038600" y="3161652"/>
                  <a:ext cx="762002" cy="49594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</p:grpSp>
          <p:grpSp>
            <p:nvGrpSpPr>
              <p:cNvPr id="17" name="Group 40"/>
              <p:cNvGrpSpPr/>
              <p:nvPr/>
            </p:nvGrpSpPr>
            <p:grpSpPr>
              <a:xfrm>
                <a:off x="6934200" y="1524000"/>
                <a:ext cx="1795684" cy="612577"/>
                <a:chOff x="3597164" y="533400"/>
                <a:chExt cx="1795684" cy="612577"/>
              </a:xfrm>
            </p:grpSpPr>
            <p:sp>
              <p:nvSpPr>
                <p:cNvPr id="42" name="TextBox 41"/>
                <p:cNvSpPr txBox="1"/>
                <p:nvPr/>
              </p:nvSpPr>
              <p:spPr>
                <a:xfrm>
                  <a:off x="3896124" y="533400"/>
                  <a:ext cx="119776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Computer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43" name="TextBox 42"/>
                <p:cNvSpPr txBox="1"/>
                <p:nvPr/>
              </p:nvSpPr>
              <p:spPr>
                <a:xfrm>
                  <a:off x="3597164" y="838200"/>
                  <a:ext cx="1795684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Brought to you by IT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18" name="Group 78"/>
            <p:cNvGrpSpPr/>
            <p:nvPr/>
          </p:nvGrpSpPr>
          <p:grpSpPr>
            <a:xfrm>
              <a:off x="6248400" y="4038600"/>
              <a:ext cx="1140056" cy="1470026"/>
              <a:chOff x="6248400" y="4038600"/>
              <a:chExt cx="1140056" cy="1470026"/>
            </a:xfrm>
          </p:grpSpPr>
          <p:pic>
            <p:nvPicPr>
              <p:cNvPr id="2060" name="Picture 12"/>
              <p:cNvPicPr>
                <a:picLocks noChangeAspect="1" noChangeArrowheads="1"/>
              </p:cNvPicPr>
              <p:nvPr/>
            </p:nvPicPr>
            <p:blipFill>
              <a:blip r:embed="rId10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6324600" y="4648200"/>
                <a:ext cx="906934" cy="86042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19" name="Group 43"/>
              <p:cNvGrpSpPr/>
              <p:nvPr/>
            </p:nvGrpSpPr>
            <p:grpSpPr>
              <a:xfrm>
                <a:off x="6248400" y="4038600"/>
                <a:ext cx="1140056" cy="612577"/>
                <a:chOff x="3784715" y="533400"/>
                <a:chExt cx="1140056" cy="612577"/>
              </a:xfrm>
            </p:grpSpPr>
            <p:sp>
              <p:nvSpPr>
                <p:cNvPr id="45" name="TextBox 44"/>
                <p:cNvSpPr txBox="1"/>
                <p:nvPr/>
              </p:nvSpPr>
              <p:spPr>
                <a:xfrm>
                  <a:off x="3832805" y="533400"/>
                  <a:ext cx="104387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Analysis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46" name="TextBox 45"/>
                <p:cNvSpPr txBox="1"/>
                <p:nvPr/>
              </p:nvSpPr>
              <p:spPr>
                <a:xfrm>
                  <a:off x="3784715" y="838200"/>
                  <a:ext cx="114005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Curve fitting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20" name="Group 79"/>
            <p:cNvGrpSpPr/>
            <p:nvPr/>
          </p:nvGrpSpPr>
          <p:grpSpPr>
            <a:xfrm>
              <a:off x="4343400" y="3276600"/>
              <a:ext cx="1607726" cy="1572090"/>
              <a:chOff x="4343400" y="3276600"/>
              <a:chExt cx="1607726" cy="1572090"/>
            </a:xfrm>
          </p:grpSpPr>
          <p:pic>
            <p:nvPicPr>
              <p:cNvPr id="2062" name="Picture 14"/>
              <p:cNvPicPr>
                <a:picLocks noChangeAspect="1" noChangeArrowheads="1"/>
              </p:cNvPicPr>
              <p:nvPr/>
            </p:nvPicPr>
            <p:blipFill>
              <a:blip r:embed="rId11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4343400" y="3657600"/>
                <a:ext cx="1607726" cy="119109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48" name="TextBox 47"/>
              <p:cNvSpPr txBox="1"/>
              <p:nvPr/>
            </p:nvSpPr>
            <p:spPr>
              <a:xfrm>
                <a:off x="4724400" y="3276600"/>
                <a:ext cx="95410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Plotting</a:t>
                </a:r>
                <a:endParaRPr lang="en-US" dirty="0">
                  <a:solidFill>
                    <a:schemeClr val="bg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21" name="Group 77"/>
            <p:cNvGrpSpPr/>
            <p:nvPr/>
          </p:nvGrpSpPr>
          <p:grpSpPr>
            <a:xfrm>
              <a:off x="7573251" y="4495800"/>
              <a:ext cx="1189749" cy="1452946"/>
              <a:chOff x="7573251" y="4495800"/>
              <a:chExt cx="1189749" cy="1452946"/>
            </a:xfrm>
          </p:grpSpPr>
          <p:pic>
            <p:nvPicPr>
              <p:cNvPr id="2059" name="Picture 11"/>
              <p:cNvPicPr>
                <a:picLocks noChangeAspect="1" noChangeArrowheads="1"/>
              </p:cNvPicPr>
              <p:nvPr/>
            </p:nvPicPr>
            <p:blipFill>
              <a:blip r:embed="rId12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7725651" y="5105400"/>
                <a:ext cx="866774" cy="84334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22" name="Group 49"/>
              <p:cNvGrpSpPr/>
              <p:nvPr/>
            </p:nvGrpSpPr>
            <p:grpSpPr>
              <a:xfrm>
                <a:off x="7573251" y="4495800"/>
                <a:ext cx="1189749" cy="612577"/>
                <a:chOff x="3784715" y="533400"/>
                <a:chExt cx="1189749" cy="612577"/>
              </a:xfrm>
            </p:grpSpPr>
            <p:sp>
              <p:nvSpPr>
                <p:cNvPr id="51" name="TextBox 50"/>
                <p:cNvSpPr txBox="1"/>
                <p:nvPr/>
              </p:nvSpPr>
              <p:spPr>
                <a:xfrm>
                  <a:off x="4037188" y="533400"/>
                  <a:ext cx="68480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DAQ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52" name="TextBox 51"/>
                <p:cNvSpPr txBox="1"/>
                <p:nvPr/>
              </p:nvSpPr>
              <p:spPr>
                <a:xfrm>
                  <a:off x="3784715" y="838200"/>
                  <a:ext cx="1189749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Analog Input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23" name="Group 80"/>
            <p:cNvGrpSpPr/>
            <p:nvPr/>
          </p:nvGrpSpPr>
          <p:grpSpPr>
            <a:xfrm>
              <a:off x="4552732" y="4876800"/>
              <a:ext cx="1467068" cy="1457326"/>
              <a:chOff x="4552732" y="4876800"/>
              <a:chExt cx="1467068" cy="1457326"/>
            </a:xfrm>
          </p:grpSpPr>
          <p:pic>
            <p:nvPicPr>
              <p:cNvPr id="2061" name="Picture 13"/>
              <p:cNvPicPr>
                <a:picLocks noChangeAspect="1" noChangeArrowheads="1"/>
              </p:cNvPicPr>
              <p:nvPr/>
            </p:nvPicPr>
            <p:blipFill>
              <a:blip r:embed="rId13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4876800" y="5486400"/>
                <a:ext cx="847726" cy="84772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24" name="Group 52"/>
              <p:cNvGrpSpPr/>
              <p:nvPr/>
            </p:nvGrpSpPr>
            <p:grpSpPr>
              <a:xfrm>
                <a:off x="4552732" y="4876800"/>
                <a:ext cx="1467068" cy="612577"/>
                <a:chOff x="3808760" y="533400"/>
                <a:chExt cx="1467068" cy="612577"/>
              </a:xfrm>
            </p:grpSpPr>
            <p:sp>
              <p:nvSpPr>
                <p:cNvPr id="54" name="TextBox 53"/>
                <p:cNvSpPr txBox="1"/>
                <p:nvPr/>
              </p:nvSpPr>
              <p:spPr>
                <a:xfrm>
                  <a:off x="3808760" y="533400"/>
                  <a:ext cx="146706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Storing Data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55" name="TextBox 54"/>
                <p:cNvSpPr txBox="1"/>
                <p:nvPr/>
              </p:nvSpPr>
              <p:spPr>
                <a:xfrm>
                  <a:off x="4001922" y="838200"/>
                  <a:ext cx="1080745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HDF5 Files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25" name="Group 81"/>
            <p:cNvGrpSpPr/>
            <p:nvPr/>
          </p:nvGrpSpPr>
          <p:grpSpPr>
            <a:xfrm>
              <a:off x="2362200" y="3657600"/>
              <a:ext cx="1402948" cy="2220402"/>
              <a:chOff x="2362200" y="3657600"/>
              <a:chExt cx="1402948" cy="2220402"/>
            </a:xfrm>
          </p:grpSpPr>
          <p:pic>
            <p:nvPicPr>
              <p:cNvPr id="2063" name="Picture 15"/>
              <p:cNvPicPr>
                <a:picLocks noChangeAspect="1" noChangeArrowheads="1"/>
              </p:cNvPicPr>
              <p:nvPr/>
            </p:nvPicPr>
            <p:blipFill>
              <a:blip r:embed="rId14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2438400" y="4267200"/>
                <a:ext cx="1245656" cy="161080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</p:pic>
          <p:sp>
            <p:nvSpPr>
              <p:cNvPr id="57" name="TextBox 56"/>
              <p:cNvSpPr txBox="1"/>
              <p:nvPr/>
            </p:nvSpPr>
            <p:spPr>
              <a:xfrm>
                <a:off x="2362200" y="3657600"/>
                <a:ext cx="140294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Thesis/</a:t>
                </a:r>
              </a:p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Dissertation</a:t>
                </a:r>
                <a:endParaRPr lang="en-US" dirty="0">
                  <a:solidFill>
                    <a:schemeClr val="bg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26" name="Group 82"/>
            <p:cNvGrpSpPr/>
            <p:nvPr/>
          </p:nvGrpSpPr>
          <p:grpSpPr>
            <a:xfrm>
              <a:off x="533400" y="4050268"/>
              <a:ext cx="1524000" cy="1969532"/>
              <a:chOff x="533400" y="4050268"/>
              <a:chExt cx="1524000" cy="1969532"/>
            </a:xfrm>
          </p:grpSpPr>
          <p:pic>
            <p:nvPicPr>
              <p:cNvPr id="2064" name="Picture 16"/>
              <p:cNvPicPr>
                <a:picLocks noChangeAspect="1" noChangeArrowheads="1"/>
              </p:cNvPicPr>
              <p:nvPr/>
            </p:nvPicPr>
            <p:blipFill>
              <a:blip r:embed="rId15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533400" y="4495800"/>
                <a:ext cx="1524000" cy="1524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59" name="TextBox 58"/>
              <p:cNvSpPr txBox="1"/>
              <p:nvPr/>
            </p:nvSpPr>
            <p:spPr>
              <a:xfrm>
                <a:off x="609600" y="4050268"/>
                <a:ext cx="12105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Graduate!</a:t>
                </a:r>
                <a:endParaRPr lang="en-US" dirty="0">
                  <a:solidFill>
                    <a:schemeClr val="bg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27" name="Group 76"/>
            <p:cNvGrpSpPr/>
            <p:nvPr/>
          </p:nvGrpSpPr>
          <p:grpSpPr>
            <a:xfrm>
              <a:off x="6934200" y="3212154"/>
              <a:ext cx="1838966" cy="1283646"/>
              <a:chOff x="6934200" y="3212154"/>
              <a:chExt cx="1838966" cy="1283646"/>
            </a:xfrm>
          </p:grpSpPr>
          <p:pic>
            <p:nvPicPr>
              <p:cNvPr id="63" name="Picture 62" descr="labview.png"/>
              <p:cNvPicPr>
                <a:picLocks noChangeAspect="1"/>
              </p:cNvPicPr>
              <p:nvPr/>
            </p:nvPicPr>
            <p:blipFill>
              <a:blip r:embed="rId16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7467600" y="3581486"/>
                <a:ext cx="786344" cy="914314"/>
              </a:xfrm>
              <a:prstGeom prst="rect">
                <a:avLst/>
              </a:prstGeom>
            </p:spPr>
          </p:pic>
          <p:sp>
            <p:nvSpPr>
              <p:cNvPr id="64" name="TextBox 63"/>
              <p:cNvSpPr txBox="1"/>
              <p:nvPr/>
            </p:nvSpPr>
            <p:spPr>
              <a:xfrm>
                <a:off x="6934200" y="3212154"/>
                <a:ext cx="18389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Software Basics</a:t>
                </a:r>
                <a:endParaRPr lang="en-US" dirty="0">
                  <a:solidFill>
                    <a:schemeClr val="bg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28" name="Group 78"/>
          <p:cNvGrpSpPr/>
          <p:nvPr/>
        </p:nvGrpSpPr>
        <p:grpSpPr>
          <a:xfrm>
            <a:off x="6246668" y="4038167"/>
            <a:ext cx="1140056" cy="1470026"/>
            <a:chOff x="6248400" y="4038600"/>
            <a:chExt cx="1140056" cy="1470026"/>
          </a:xfrm>
        </p:grpSpPr>
        <p:pic>
          <p:nvPicPr>
            <p:cNvPr id="171" name="Picture 12"/>
            <p:cNvPicPr>
              <a:picLocks noChangeAspect="1" noChangeArrowheads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 bwMode="auto">
            <a:xfrm>
              <a:off x="6324600" y="4648200"/>
              <a:ext cx="906934" cy="8604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29" name="Group 43"/>
            <p:cNvGrpSpPr/>
            <p:nvPr/>
          </p:nvGrpSpPr>
          <p:grpSpPr>
            <a:xfrm>
              <a:off x="6248400" y="4038600"/>
              <a:ext cx="1140056" cy="612577"/>
              <a:chOff x="3784715" y="533400"/>
              <a:chExt cx="1140056" cy="612577"/>
            </a:xfrm>
          </p:grpSpPr>
          <p:sp>
            <p:nvSpPr>
              <p:cNvPr id="173" name="TextBox 172"/>
              <p:cNvSpPr txBox="1"/>
              <p:nvPr/>
            </p:nvSpPr>
            <p:spPr>
              <a:xfrm>
                <a:off x="3832805" y="533400"/>
                <a:ext cx="104387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Analysis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74" name="TextBox 173"/>
              <p:cNvSpPr txBox="1"/>
              <p:nvPr/>
            </p:nvSpPr>
            <p:spPr>
              <a:xfrm>
                <a:off x="3784715" y="838200"/>
                <a:ext cx="114005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Curve fitting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78848" name="Group 76"/>
          <p:cNvGrpSpPr/>
          <p:nvPr/>
        </p:nvGrpSpPr>
        <p:grpSpPr>
          <a:xfrm>
            <a:off x="6932468" y="3211721"/>
            <a:ext cx="1838966" cy="1283646"/>
            <a:chOff x="6934200" y="3212154"/>
            <a:chExt cx="1838966" cy="1283646"/>
          </a:xfrm>
        </p:grpSpPr>
        <p:pic>
          <p:nvPicPr>
            <p:cNvPr id="201" name="Picture 200" descr="labview.png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467600" y="3581486"/>
              <a:ext cx="786344" cy="914314"/>
            </a:xfrm>
            <a:prstGeom prst="rect">
              <a:avLst/>
            </a:prstGeom>
          </p:spPr>
        </p:pic>
        <p:sp>
          <p:nvSpPr>
            <p:cNvPr id="202" name="TextBox 201"/>
            <p:cNvSpPr txBox="1"/>
            <p:nvPr/>
          </p:nvSpPr>
          <p:spPr>
            <a:xfrm>
              <a:off x="6934200" y="3212154"/>
              <a:ext cx="18389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latin typeface="Arial" pitchFamily="34" charset="0"/>
                  <a:cs typeface="Arial" pitchFamily="34" charset="0"/>
                </a:rPr>
                <a:t>Software Basics</a:t>
              </a:r>
              <a:endParaRPr lang="en-US" dirty="0"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76" name="Group 80"/>
          <p:cNvGrpSpPr/>
          <p:nvPr/>
        </p:nvGrpSpPr>
        <p:grpSpPr>
          <a:xfrm>
            <a:off x="4551000" y="4876367"/>
            <a:ext cx="1467068" cy="1457326"/>
            <a:chOff x="4552732" y="4876800"/>
            <a:chExt cx="1467068" cy="1457326"/>
          </a:xfrm>
        </p:grpSpPr>
        <p:pic>
          <p:nvPicPr>
            <p:cNvPr id="77" name="Picture 13"/>
            <p:cNvPicPr>
              <a:picLocks noChangeAspect="1" noChangeArrowheads="1"/>
            </p:cNvPicPr>
            <p:nvPr/>
          </p:nvPicPr>
          <p:blipFill>
            <a:blip r:embed="rId13"/>
            <a:srcRect/>
            <a:stretch>
              <a:fillRect/>
            </a:stretch>
          </p:blipFill>
          <p:spPr bwMode="auto">
            <a:xfrm>
              <a:off x="4876800" y="5486400"/>
              <a:ext cx="847726" cy="8477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78" name="Group 125"/>
            <p:cNvGrpSpPr/>
            <p:nvPr/>
          </p:nvGrpSpPr>
          <p:grpSpPr>
            <a:xfrm>
              <a:off x="4552732" y="4876800"/>
              <a:ext cx="1467068" cy="612577"/>
              <a:chOff x="3808760" y="533400"/>
              <a:chExt cx="1467068" cy="612577"/>
            </a:xfrm>
          </p:grpSpPr>
          <p:sp>
            <p:nvSpPr>
              <p:cNvPr id="79" name="TextBox 78"/>
              <p:cNvSpPr txBox="1"/>
              <p:nvPr/>
            </p:nvSpPr>
            <p:spPr>
              <a:xfrm>
                <a:off x="3808760" y="533400"/>
                <a:ext cx="14670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Storing Data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80" name="TextBox 79"/>
              <p:cNvSpPr txBox="1"/>
              <p:nvPr/>
            </p:nvSpPr>
            <p:spPr>
              <a:xfrm>
                <a:off x="4001922" y="838200"/>
                <a:ext cx="108074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HDF5 Files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Saving Data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to save?</a:t>
            </a:r>
          </a:p>
          <a:p>
            <a:pPr lvl="1"/>
            <a:r>
              <a:rPr lang="en-US" dirty="0" smtClean="0"/>
              <a:t>Dataset: The raw data (if feasible)</a:t>
            </a:r>
          </a:p>
          <a:p>
            <a:pPr lvl="1"/>
            <a:r>
              <a:rPr lang="en-US" dirty="0" smtClean="0"/>
              <a:t>Intermediate results (standard deviations and other simple processing)</a:t>
            </a:r>
          </a:p>
          <a:p>
            <a:pPr lvl="1"/>
            <a:r>
              <a:rPr lang="en-US" dirty="0" smtClean="0"/>
              <a:t>Attributes:</a:t>
            </a:r>
          </a:p>
          <a:p>
            <a:pPr lvl="2"/>
            <a:r>
              <a:rPr lang="en-US" dirty="0" smtClean="0"/>
              <a:t>Date</a:t>
            </a:r>
          </a:p>
          <a:p>
            <a:pPr lvl="2"/>
            <a:r>
              <a:rPr lang="en-US" dirty="0" smtClean="0"/>
              <a:t>Time</a:t>
            </a:r>
          </a:p>
          <a:p>
            <a:pPr lvl="2"/>
            <a:r>
              <a:rPr lang="en-US" dirty="0" smtClean="0"/>
              <a:t>Purpose of data (comments)</a:t>
            </a:r>
          </a:p>
          <a:p>
            <a:pPr lvl="2"/>
            <a:r>
              <a:rPr lang="en-US" dirty="0" smtClean="0"/>
              <a:t>Acquisition information (instrumentation, settings)</a:t>
            </a:r>
          </a:p>
          <a:p>
            <a:pPr lvl="1"/>
            <a:r>
              <a:rPr lang="en-US" dirty="0" smtClean="0"/>
              <a:t>You can’t save too many details!</a:t>
            </a:r>
          </a:p>
          <a:p>
            <a:pPr lvl="2"/>
            <a:r>
              <a:rPr lang="en-US" dirty="0" smtClean="0"/>
              <a:t>You never know what you’ll wish you had recorded latter</a:t>
            </a:r>
          </a:p>
          <a:p>
            <a:r>
              <a:rPr lang="en-US" dirty="0" smtClean="0"/>
              <a:t>Saving processed results?</a:t>
            </a:r>
          </a:p>
          <a:p>
            <a:pPr lvl="1"/>
            <a:r>
              <a:rPr lang="en-US" dirty="0" smtClean="0"/>
              <a:t>Best to save in separate files</a:t>
            </a:r>
          </a:p>
          <a:p>
            <a:pPr lvl="1"/>
            <a:r>
              <a:rPr lang="en-US" dirty="0" smtClean="0"/>
              <a:t>Use attributes to describe the raw data source and processing methods</a:t>
            </a:r>
          </a:p>
          <a:p>
            <a:pPr lvl="2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EC823-039C-4A14-99F7-218FFC13D46A}" type="datetime1">
              <a:rPr lang="en-US" smtClean="0"/>
              <a:pPr/>
              <a:t>1/24/2016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65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Saving Data: What Format?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File I/O</a:t>
            </a:r>
          </a:p>
          <a:p>
            <a:pPr lvl="1"/>
            <a:r>
              <a:rPr lang="en-US" dirty="0" smtClean="0"/>
              <a:t>Text, CSV</a:t>
            </a:r>
          </a:p>
          <a:p>
            <a:pPr lvl="1"/>
            <a:r>
              <a:rPr lang="en-US" dirty="0" smtClean="0"/>
              <a:t>Raw binary</a:t>
            </a:r>
          </a:p>
          <a:p>
            <a:pPr lvl="1"/>
            <a:r>
              <a:rPr lang="en-US" dirty="0" smtClean="0"/>
              <a:t>Self-describing formats</a:t>
            </a:r>
          </a:p>
          <a:p>
            <a:pPr lvl="2"/>
            <a:r>
              <a:rPr lang="en-US" dirty="0" smtClean="0"/>
              <a:t>TDMS</a:t>
            </a:r>
          </a:p>
          <a:p>
            <a:pPr lvl="2"/>
            <a:r>
              <a:rPr lang="en-US" dirty="0" err="1" smtClean="0"/>
              <a:t>NetCDF</a:t>
            </a:r>
            <a:endParaRPr lang="en-US" dirty="0" smtClean="0"/>
          </a:p>
          <a:p>
            <a:pPr lvl="2"/>
            <a:r>
              <a:rPr lang="en-US" dirty="0" smtClean="0"/>
              <a:t>HDF5</a:t>
            </a:r>
          </a:p>
          <a:p>
            <a:pPr lvl="2"/>
            <a:r>
              <a:rPr lang="en-US" dirty="0" smtClean="0"/>
              <a:t>Etc.</a:t>
            </a:r>
          </a:p>
          <a:p>
            <a:r>
              <a:rPr lang="en-US" dirty="0" smtClean="0"/>
              <a:t>Databases</a:t>
            </a:r>
          </a:p>
          <a:p>
            <a:pPr lvl="1"/>
            <a:r>
              <a:rPr lang="en-US" dirty="0" smtClean="0"/>
              <a:t>Use Simple Query Language (SQL) to write, search, etc.</a:t>
            </a:r>
          </a:p>
          <a:p>
            <a:pPr lvl="1"/>
            <a:r>
              <a:rPr lang="en-US" dirty="0" smtClean="0"/>
              <a:t>Data organized in cross-linked tables</a:t>
            </a:r>
          </a:p>
          <a:p>
            <a:pPr lvl="1"/>
            <a:r>
              <a:rPr lang="en-US" dirty="0" err="1" smtClean="0"/>
              <a:t>MySQL</a:t>
            </a:r>
            <a:r>
              <a:rPr lang="en-US" dirty="0" smtClean="0"/>
              <a:t>, </a:t>
            </a:r>
            <a:r>
              <a:rPr lang="en-US" dirty="0" err="1" smtClean="0"/>
              <a:t>postgresql</a:t>
            </a:r>
            <a:r>
              <a:rPr lang="en-US" dirty="0" smtClean="0"/>
              <a:t>, </a:t>
            </a:r>
            <a:r>
              <a:rPr lang="en-US" dirty="0" err="1" smtClean="0"/>
              <a:t>SQLite</a:t>
            </a:r>
            <a:r>
              <a:rPr lang="en-US" dirty="0" smtClean="0"/>
              <a:t>, Access, Oracle, etc.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503971-8C24-45EA-87BE-DF63F1B3F5B6}" type="datetime1">
              <a:rPr lang="en-US" smtClean="0"/>
              <a:pPr/>
              <a:t>1/24/2016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66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Formats: Preliminaries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28600" y="1371600"/>
            <a:ext cx="8686800" cy="4754563"/>
          </a:xfrm>
        </p:spPr>
        <p:txBody>
          <a:bodyPr>
            <a:normAutofit/>
          </a:bodyPr>
          <a:lstStyle/>
          <a:p>
            <a:r>
              <a:rPr lang="en-US" dirty="0" smtClean="0"/>
              <a:t>I will primarily talk about writing data, not reading it</a:t>
            </a:r>
          </a:p>
          <a:p>
            <a:pPr lvl="1"/>
            <a:r>
              <a:rPr lang="en-US" dirty="0" smtClean="0"/>
              <a:t>Very often, LV is used for acquiring data and saving it</a:t>
            </a:r>
          </a:p>
          <a:p>
            <a:pPr lvl="1"/>
            <a:r>
              <a:rPr lang="en-US" dirty="0" smtClean="0"/>
              <a:t>Decisions are normally made when writing the file. When reading, the decisions are made for you.</a:t>
            </a:r>
          </a:p>
          <a:p>
            <a:r>
              <a:rPr lang="en-US" dirty="0" smtClean="0"/>
              <a:t>In most circumstances, there is no one “right” answer</a:t>
            </a:r>
          </a:p>
          <a:p>
            <a:r>
              <a:rPr lang="en-US" dirty="0" smtClean="0"/>
              <a:t>In most circumstances, there are many wrong answers!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09D30-C5D7-4D4A-9080-A457E3D484E7}" type="datetime1">
              <a:rPr lang="en-US" smtClean="0"/>
              <a:pPr/>
              <a:t>1/24/2016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67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Text Files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Advantages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b="0" dirty="0" smtClean="0"/>
              <a:t>Easy to understand</a:t>
            </a:r>
          </a:p>
          <a:p>
            <a:r>
              <a:rPr lang="en-US" b="0" dirty="0" smtClean="0"/>
              <a:t>Always work</a:t>
            </a:r>
          </a:p>
          <a:p>
            <a:r>
              <a:rPr lang="en-US" b="0" dirty="0" smtClean="0"/>
              <a:t>Portable to any computer</a:t>
            </a:r>
          </a:p>
          <a:p>
            <a:r>
              <a:rPr lang="en-US" b="0" dirty="0" smtClean="0"/>
              <a:t>All computers have software that can inspect them</a:t>
            </a:r>
          </a:p>
          <a:p>
            <a:r>
              <a:rPr lang="en-US" b="0" dirty="0" smtClean="0"/>
              <a:t>Readable by all processing software</a:t>
            </a:r>
          </a:p>
          <a:p>
            <a:r>
              <a:rPr lang="en-US" b="0" dirty="0" smtClean="0"/>
              <a:t>Great for archival data</a:t>
            </a:r>
          </a:p>
          <a:p>
            <a:pPr lvl="1"/>
            <a:r>
              <a:rPr lang="en-US" dirty="0" smtClean="0"/>
              <a:t>100 years from now, Notepad will still exist</a:t>
            </a:r>
            <a:endParaRPr lang="en-US" b="0" dirty="0" smtClean="0"/>
          </a:p>
          <a:p>
            <a:endParaRPr lang="en-US" b="0" dirty="0" smtClean="0"/>
          </a:p>
          <a:p>
            <a:endParaRPr lang="en-US" b="0" dirty="0" smtClean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Disadvantages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4"/>
          </p:nvPr>
        </p:nvSpPr>
        <p:spPr>
          <a:xfrm>
            <a:off x="4645025" y="1752600"/>
            <a:ext cx="4270375" cy="4419600"/>
          </a:xfrm>
        </p:spPr>
        <p:txBody>
          <a:bodyPr/>
          <a:lstStyle/>
          <a:p>
            <a:r>
              <a:rPr lang="en-US" b="0" dirty="0" smtClean="0"/>
              <a:t>Inefficient</a:t>
            </a:r>
          </a:p>
          <a:p>
            <a:pPr lvl="1"/>
            <a:r>
              <a:rPr lang="en-US" dirty="0" smtClean="0"/>
              <a:t>Disk space</a:t>
            </a:r>
          </a:p>
          <a:p>
            <a:pPr lvl="1"/>
            <a:r>
              <a:rPr lang="en-US" dirty="0" smtClean="0"/>
              <a:t>Processor speed</a:t>
            </a:r>
          </a:p>
          <a:p>
            <a:r>
              <a:rPr lang="en-US" b="0" dirty="0" smtClean="0"/>
              <a:t>Difficult to represent higher-order data (&gt;2-D)</a:t>
            </a:r>
          </a:p>
          <a:p>
            <a:r>
              <a:rPr lang="en-US" b="0" dirty="0" smtClean="0"/>
              <a:t>Annoying to store attributes</a:t>
            </a:r>
          </a:p>
          <a:p>
            <a:r>
              <a:rPr lang="en-US" b="0" dirty="0" smtClean="0"/>
              <a:t>Difficult to show relationships between datasets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1A28E2-5433-4539-B595-6089821E38D0}" type="datetime1">
              <a:rPr lang="en-US" smtClean="0"/>
              <a:pPr/>
              <a:t>1/24/2016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68</a:t>
            </a:fld>
            <a:endParaRPr lang="en-US"/>
          </a:p>
        </p:txBody>
      </p:sp>
      <p:sp>
        <p:nvSpPr>
          <p:cNvPr id="12" name="Content Placeholder 6"/>
          <p:cNvSpPr txBox="1">
            <a:spLocks/>
          </p:cNvSpPr>
          <p:nvPr/>
        </p:nvSpPr>
        <p:spPr>
          <a:xfrm>
            <a:off x="381000" y="5943600"/>
            <a:ext cx="8382000" cy="56356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2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Gotchas</a:t>
            </a:r>
            <a:r>
              <a:rPr kumimoji="0" lang="en-US" sz="2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: </a:t>
            </a:r>
            <a:r>
              <a:rPr kumimoji="0" lang="en-US" sz="22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Line</a:t>
            </a:r>
            <a:r>
              <a:rPr kumimoji="0" lang="en-US" sz="220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endings differ from platform to platform (CR, LF, CR+LF)</a:t>
            </a:r>
            <a:endParaRPr kumimoji="0" lang="en-US" sz="22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Text Files: </a:t>
            </a:r>
            <a:r>
              <a:rPr lang="en-US" b="0" dirty="0" smtClean="0"/>
              <a:t>Delimiters</a:t>
            </a:r>
            <a:endParaRPr lang="en-US" b="0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0" dirty="0" smtClean="0"/>
              <a:t>Data is usually delimited by a character. Common choices are</a:t>
            </a:r>
          </a:p>
          <a:p>
            <a:pPr lvl="1"/>
            <a:r>
              <a:rPr lang="en-US" dirty="0" smtClean="0"/>
              <a:t>Comma</a:t>
            </a:r>
          </a:p>
          <a:p>
            <a:pPr lvl="1"/>
            <a:r>
              <a:rPr lang="en-US" b="0" dirty="0" smtClean="0"/>
              <a:t>Tab (my favorite)</a:t>
            </a:r>
          </a:p>
          <a:p>
            <a:pPr lvl="1"/>
            <a:r>
              <a:rPr lang="en-US" dirty="0" smtClean="0"/>
              <a:t>Space</a:t>
            </a:r>
          </a:p>
          <a:p>
            <a:r>
              <a:rPr lang="en-US" b="0" dirty="0" smtClean="0"/>
              <a:t>Sometimes data is character column-delimited</a:t>
            </a:r>
          </a:p>
          <a:p>
            <a:pPr lvl="1"/>
            <a:r>
              <a:rPr lang="en-US" dirty="0" smtClean="0"/>
              <a:t>A new field starts at given character column numbers</a:t>
            </a:r>
          </a:p>
          <a:p>
            <a:pPr lvl="1"/>
            <a:r>
              <a:rPr lang="en-US" dirty="0" smtClean="0"/>
              <a:t>Data is padded by spaces or zeros to fill the column</a:t>
            </a:r>
          </a:p>
          <a:p>
            <a:pPr lvl="1"/>
            <a:r>
              <a:rPr lang="en-US" dirty="0" smtClean="0"/>
              <a:t>(See next slide for example)</a:t>
            </a:r>
            <a:endParaRPr lang="en-US" b="0" dirty="0" smtClean="0"/>
          </a:p>
          <a:p>
            <a:endParaRPr lang="en-US" b="0" dirty="0" smtClean="0"/>
          </a:p>
          <a:p>
            <a:endParaRPr lang="en-US" b="0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D65BA-E97D-4181-96CE-20880F72A0D2}" type="datetime1">
              <a:rPr lang="en-US" smtClean="0"/>
              <a:pPr/>
              <a:t>1/24/2016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69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Design Lifecycle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 smtClean="0"/>
              <a:t>When developing </a:t>
            </a:r>
            <a:r>
              <a:rPr lang="en-US" b="0" i="1" dirty="0" smtClean="0"/>
              <a:t>any </a:t>
            </a:r>
            <a:r>
              <a:rPr lang="en-US" b="0" dirty="0" smtClean="0"/>
              <a:t>software, use it!</a:t>
            </a:r>
          </a:p>
          <a:p>
            <a:r>
              <a:rPr lang="en-US" b="0" dirty="0" smtClean="0"/>
              <a:t>Even if you do the requirements analysis and design on a napkin</a:t>
            </a:r>
          </a:p>
          <a:p>
            <a:r>
              <a:rPr lang="en-US" b="0" dirty="0" smtClean="0"/>
              <a:t>Absolutely required for large projects or projects with multiple people working on it</a:t>
            </a:r>
          </a:p>
          <a:p>
            <a:r>
              <a:rPr lang="en-US" b="0" dirty="0" smtClean="0"/>
              <a:t>(We won’t be using much of the Evolution portion in this class.)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1/24/2016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Text Files </a:t>
            </a:r>
            <a:br>
              <a:rPr lang="en-US" dirty="0" smtClean="0"/>
            </a:br>
            <a:r>
              <a:rPr lang="en-US" sz="2400" b="0" dirty="0" smtClean="0"/>
              <a:t>What’s wrong with this file?</a:t>
            </a:r>
            <a:endParaRPr lang="en-US" sz="2400" b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113D09-4859-40BD-91B9-AC8C46FAD3EE}" type="datetime1">
              <a:rPr lang="en-US" smtClean="0"/>
              <a:pPr/>
              <a:t>1/24/2016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70</a:t>
            </a:fld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/>
          <a:srcRect b="27570"/>
          <a:stretch>
            <a:fillRect/>
          </a:stretch>
        </p:blipFill>
        <p:spPr bwMode="auto">
          <a:xfrm>
            <a:off x="533400" y="1600200"/>
            <a:ext cx="81534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Text Files </a:t>
            </a:r>
            <a:br>
              <a:rPr lang="en-US" dirty="0" smtClean="0"/>
            </a:br>
            <a:r>
              <a:rPr lang="en-US" sz="2400" b="0" dirty="0" smtClean="0"/>
              <a:t>Better with column headers</a:t>
            </a:r>
            <a:endParaRPr lang="en-US" sz="2400" b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7B33E-73B0-45BB-8182-5E2D8F8A2C96}" type="datetime1">
              <a:rPr lang="en-US" smtClean="0"/>
              <a:pPr/>
              <a:t>1/24/2016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71</a:t>
            </a:fld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/>
          <a:srcRect b="27772"/>
          <a:stretch>
            <a:fillRect/>
          </a:stretch>
        </p:blipFill>
        <p:spPr bwMode="auto">
          <a:xfrm>
            <a:off x="533400" y="1600200"/>
            <a:ext cx="8176165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Text Files </a:t>
            </a:r>
            <a:br>
              <a:rPr lang="en-US" dirty="0" smtClean="0"/>
            </a:br>
            <a:r>
              <a:rPr lang="en-US" sz="2400" b="0" dirty="0" smtClean="0"/>
              <a:t>Header alignment fixed when imported to Excel</a:t>
            </a:r>
            <a:endParaRPr lang="en-US" sz="2400" b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2220D-0335-4D0A-8A1F-25484EADFF15}" type="datetime1">
              <a:rPr lang="en-US" smtClean="0"/>
              <a:pPr/>
              <a:t>1/24/2016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72</a:t>
            </a:fld>
            <a:endParaRPr lang="en-US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/>
          <a:srcRect b="32813"/>
          <a:stretch>
            <a:fillRect/>
          </a:stretch>
        </p:blipFill>
        <p:spPr bwMode="auto">
          <a:xfrm>
            <a:off x="609600" y="1524000"/>
            <a:ext cx="7912418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Text Files </a:t>
            </a:r>
            <a:br>
              <a:rPr lang="en-US" dirty="0" smtClean="0"/>
            </a:br>
            <a:r>
              <a:rPr lang="en-US" sz="2400" b="0" dirty="0" smtClean="0"/>
              <a:t>Even better</a:t>
            </a:r>
            <a:endParaRPr lang="en-US" sz="2400" b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8A335-9E0E-4C6F-BCA8-51122BAE48E7}" type="datetime1">
              <a:rPr lang="en-US" smtClean="0"/>
              <a:pPr/>
              <a:t>1/24/2016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73</a:t>
            </a:fld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/>
          <a:srcRect b="30179"/>
          <a:stretch>
            <a:fillRect/>
          </a:stretch>
        </p:blipFill>
        <p:spPr bwMode="auto">
          <a:xfrm>
            <a:off x="533400" y="1676400"/>
            <a:ext cx="8176165" cy="441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609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Text Files </a:t>
            </a:r>
            <a:br>
              <a:rPr lang="en-US" dirty="0" smtClean="0"/>
            </a:br>
            <a:r>
              <a:rPr lang="en-US" sz="2400" b="0" dirty="0" smtClean="0"/>
              <a:t>Best practices for writing text files in </a:t>
            </a:r>
            <a:r>
              <a:rPr lang="en-US" sz="2400" b="0" dirty="0" err="1" smtClean="0"/>
              <a:t>LabVIEW</a:t>
            </a:r>
            <a:endParaRPr lang="en-US" sz="2400" b="0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228600" y="1524000"/>
            <a:ext cx="6019800" cy="4602163"/>
          </a:xfrm>
        </p:spPr>
        <p:txBody>
          <a:bodyPr/>
          <a:lstStyle/>
          <a:p>
            <a:r>
              <a:rPr lang="en-US" dirty="0" smtClean="0"/>
              <a:t>Don’t use Write To Spreadsheet File.vi</a:t>
            </a:r>
          </a:p>
          <a:p>
            <a:pPr lvl="1"/>
            <a:r>
              <a:rPr lang="en-US" dirty="0" smtClean="0"/>
              <a:t>No headers, attributes, or good error handling</a:t>
            </a:r>
          </a:p>
          <a:p>
            <a:r>
              <a:rPr lang="en-US" dirty="0" smtClean="0"/>
              <a:t>Do write your own </a:t>
            </a:r>
            <a:r>
              <a:rPr lang="en-US" dirty="0" err="1" smtClean="0"/>
              <a:t>SubVI</a:t>
            </a:r>
            <a:r>
              <a:rPr lang="en-US" dirty="0" smtClean="0"/>
              <a:t> specific to your data</a:t>
            </a:r>
          </a:p>
          <a:p>
            <a:pPr lvl="1"/>
            <a:r>
              <a:rPr lang="en-US" dirty="0" smtClean="0"/>
              <a:t>Use string function Array to Spreadsheet String liberally</a:t>
            </a:r>
          </a:p>
          <a:p>
            <a:pPr lvl="1"/>
            <a:r>
              <a:rPr lang="en-US" dirty="0" smtClean="0"/>
              <a:t>Write attributes and headers</a:t>
            </a:r>
          </a:p>
          <a:p>
            <a:r>
              <a:rPr lang="en-US" dirty="0" smtClean="0"/>
              <a:t>Develop a file and directory naming convention and stick to it</a:t>
            </a:r>
          </a:p>
          <a:p>
            <a:r>
              <a:rPr lang="en-US" dirty="0" smtClean="0"/>
              <a:t>Watch and learn…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3407B6-9C7D-4D89-A866-CB73A3D03037}" type="datetime1">
              <a:rPr lang="en-US" smtClean="0"/>
              <a:pPr/>
              <a:t>1/24/2016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74</a:t>
            </a:fld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77000" y="1828800"/>
            <a:ext cx="2493645" cy="28870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Multiply 9"/>
          <p:cNvSpPr/>
          <p:nvPr/>
        </p:nvSpPr>
        <p:spPr>
          <a:xfrm>
            <a:off x="6553200" y="2133600"/>
            <a:ext cx="609600" cy="685800"/>
          </a:xfrm>
          <a:prstGeom prst="mathMultiply">
            <a:avLst/>
          </a:prstGeom>
          <a:solidFill>
            <a:srgbClr val="FF0000">
              <a:alpha val="33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609600"/>
          </a:xfrm>
        </p:spPr>
        <p:txBody>
          <a:bodyPr>
            <a:normAutofit/>
          </a:bodyPr>
          <a:lstStyle/>
          <a:p>
            <a:r>
              <a:rPr lang="en-US" dirty="0" smtClean="0"/>
              <a:t>A Complete CSV Writing VI</a:t>
            </a:r>
            <a:endParaRPr lang="en-US" sz="2400" b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D51B9E-0C60-445E-B70B-41820C0618A1}" type="datetime1">
              <a:rPr lang="en-US" smtClean="0"/>
              <a:pPr/>
              <a:t>1/24/2016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75</a:t>
            </a:fld>
            <a:endParaRPr lang="en-US"/>
          </a:p>
        </p:txBody>
      </p:sp>
      <p:pic>
        <p:nvPicPr>
          <p:cNvPr id="7168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19200" y="1676400"/>
            <a:ext cx="6762750" cy="4362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Raw Binary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Advantages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228600" y="1752601"/>
            <a:ext cx="4268788" cy="3810000"/>
          </a:xfrm>
        </p:spPr>
        <p:txBody>
          <a:bodyPr>
            <a:normAutofit/>
          </a:bodyPr>
          <a:lstStyle/>
          <a:p>
            <a:r>
              <a:rPr lang="en-US" b="0" dirty="0" smtClean="0"/>
              <a:t>Most efficient (no overhead)</a:t>
            </a:r>
          </a:p>
          <a:p>
            <a:r>
              <a:rPr lang="en-US" b="0" dirty="0" smtClean="0"/>
              <a:t>Can store arbitrarily complex data</a:t>
            </a:r>
          </a:p>
          <a:p>
            <a:r>
              <a:rPr lang="en-US" b="0" dirty="0" smtClean="0"/>
              <a:t>Complete control over how data is saved</a:t>
            </a:r>
          </a:p>
          <a:p>
            <a:pPr lvl="1"/>
            <a:r>
              <a:rPr lang="en-US" dirty="0" smtClean="0"/>
              <a:t>Useful if application-specific knowledge can save space or time</a:t>
            </a:r>
            <a:endParaRPr lang="en-US" b="0" dirty="0" smtClean="0"/>
          </a:p>
          <a:p>
            <a:endParaRPr lang="en-US" b="0" dirty="0" smtClean="0"/>
          </a:p>
          <a:p>
            <a:endParaRPr lang="en-US" b="0" dirty="0" smtClean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Disadvantages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4"/>
          </p:nvPr>
        </p:nvSpPr>
        <p:spPr>
          <a:xfrm>
            <a:off x="4645025" y="1752600"/>
            <a:ext cx="4270375" cy="4419600"/>
          </a:xfrm>
        </p:spPr>
        <p:txBody>
          <a:bodyPr/>
          <a:lstStyle/>
          <a:p>
            <a:r>
              <a:rPr lang="en-US" b="0" dirty="0" smtClean="0"/>
              <a:t>Extremely limited software selection</a:t>
            </a:r>
          </a:p>
          <a:p>
            <a:pPr lvl="1"/>
            <a:r>
              <a:rPr lang="en-US" dirty="0" smtClean="0"/>
              <a:t>Only your software can read/write it</a:t>
            </a:r>
          </a:p>
          <a:p>
            <a:r>
              <a:rPr lang="en-US" b="0" dirty="0" smtClean="0"/>
              <a:t>Files unintelligible without format documentation</a:t>
            </a:r>
          </a:p>
          <a:p>
            <a:pPr lvl="1"/>
            <a:r>
              <a:rPr lang="en-US" dirty="0" smtClean="0"/>
              <a:t>Don’t lose it!</a:t>
            </a:r>
          </a:p>
          <a:p>
            <a:pPr lvl="1"/>
            <a:r>
              <a:rPr lang="en-US" b="0" dirty="0" smtClean="0"/>
              <a:t>Terrible for archival data</a:t>
            </a:r>
          </a:p>
          <a:p>
            <a:endParaRPr lang="en-US" b="0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3E271-7701-42AB-BCD9-03069BA913C6}" type="datetime1">
              <a:rPr lang="en-US" smtClean="0"/>
              <a:pPr/>
              <a:t>1/24/2016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76</a:t>
            </a:fld>
            <a:endParaRPr lang="en-US"/>
          </a:p>
        </p:txBody>
      </p:sp>
      <p:sp>
        <p:nvSpPr>
          <p:cNvPr id="12" name="Content Placeholder 6"/>
          <p:cNvSpPr txBox="1">
            <a:spLocks/>
          </p:cNvSpPr>
          <p:nvPr/>
        </p:nvSpPr>
        <p:spPr>
          <a:xfrm>
            <a:off x="381000" y="4876800"/>
            <a:ext cx="8382000" cy="1401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Gotcha: </a:t>
            </a:r>
            <a:r>
              <a:rPr kumimoji="0" lang="en-US" sz="22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Byte order</a:t>
            </a:r>
            <a:endParaRPr kumimoji="0" lang="en-US" sz="22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pic>
        <p:nvPicPr>
          <p:cNvPr id="11266" name="Picture 2" descr="Image result for big endian little endian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114800" y="4953000"/>
            <a:ext cx="2590800" cy="139065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Big </a:t>
            </a:r>
            <a:r>
              <a:rPr lang="en-US" dirty="0" err="1" smtClean="0"/>
              <a:t>Endian</a:t>
            </a:r>
            <a:r>
              <a:rPr lang="en-US" dirty="0" smtClean="0"/>
              <a:t> vs. Little </a:t>
            </a:r>
            <a:r>
              <a:rPr lang="en-US" dirty="0" err="1" smtClean="0"/>
              <a:t>Endian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5C33EC-2519-41B9-B7A2-A7C804327542}" type="datetime1">
              <a:rPr lang="en-US" smtClean="0"/>
              <a:pPr/>
              <a:t>1/24/2016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77</a:t>
            </a:fld>
            <a:endParaRPr lang="en-US"/>
          </a:p>
        </p:txBody>
      </p:sp>
      <p:pic>
        <p:nvPicPr>
          <p:cNvPr id="15" name="Picture 4" descr="Image result for big endian little endian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19400" y="1371600"/>
            <a:ext cx="3276600" cy="462884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8229600" cy="609600"/>
          </a:xfrm>
        </p:spPr>
        <p:txBody>
          <a:bodyPr/>
          <a:lstStyle/>
          <a:p>
            <a:r>
              <a:rPr lang="en-US" dirty="0" smtClean="0"/>
              <a:t>What is a self-describing format?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28600" y="1447800"/>
            <a:ext cx="8686800" cy="4678363"/>
          </a:xfrm>
        </p:spPr>
        <p:txBody>
          <a:bodyPr>
            <a:normAutofit/>
          </a:bodyPr>
          <a:lstStyle/>
          <a:p>
            <a:r>
              <a:rPr lang="en-US" b="0" dirty="0" smtClean="0"/>
              <a:t>Format that allows arbitrary data to be stored in a binary format</a:t>
            </a:r>
          </a:p>
          <a:p>
            <a:r>
              <a:rPr lang="en-US" b="0" dirty="0" smtClean="0"/>
              <a:t>But, format follows an accepted standard</a:t>
            </a:r>
          </a:p>
          <a:p>
            <a:pPr lvl="1"/>
            <a:r>
              <a:rPr lang="en-US" dirty="0" smtClean="0"/>
              <a:t>Contents of the file may be discovered</a:t>
            </a:r>
            <a:endParaRPr lang="en-US" b="0" dirty="0" smtClean="0"/>
          </a:p>
          <a:p>
            <a:pPr lvl="1"/>
            <a:r>
              <a:rPr lang="en-US" dirty="0" smtClean="0"/>
              <a:t>Enables data interchange with other software packages</a:t>
            </a:r>
          </a:p>
          <a:p>
            <a:pPr lvl="1"/>
            <a:r>
              <a:rPr lang="en-US" b="0" dirty="0" smtClean="0"/>
              <a:t>Enables a generic viewer application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E8903-5C3F-493A-903B-C990C732A494}" type="datetime1">
              <a:rPr lang="en-US" smtClean="0"/>
              <a:pPr/>
              <a:t>1/24/2016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78</a:t>
            </a:fld>
            <a:endParaRPr lang="en-US"/>
          </a:p>
        </p:txBody>
      </p:sp>
      <p:pic>
        <p:nvPicPr>
          <p:cNvPr id="6451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971800" y="5029200"/>
            <a:ext cx="100965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4516" name="AutoShape 4" descr="Image result for hdf5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518" name="AutoShape 6" descr="Image result for hdf5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520" name="AutoShape 8" descr="Image result for hdf5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4522" name="Picture 10" descr="http://upload.wikimedia.org/wikipedia/en/1/19/HDF_File_Format_Logo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943600" y="4876800"/>
            <a:ext cx="1523999" cy="838200"/>
          </a:xfrm>
          <a:prstGeom prst="rect">
            <a:avLst/>
          </a:prstGeom>
          <a:noFill/>
        </p:spPr>
      </p:pic>
      <p:grpSp>
        <p:nvGrpSpPr>
          <p:cNvPr id="18" name="Group 17"/>
          <p:cNvGrpSpPr/>
          <p:nvPr/>
        </p:nvGrpSpPr>
        <p:grpSpPr>
          <a:xfrm>
            <a:off x="1066800" y="4191000"/>
            <a:ext cx="1209675" cy="461665"/>
            <a:chOff x="609600" y="3733800"/>
            <a:chExt cx="1209675" cy="461665"/>
          </a:xfrm>
        </p:grpSpPr>
        <p:pic>
          <p:nvPicPr>
            <p:cNvPr id="64523" name="Picture 11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1447800" y="3774132"/>
              <a:ext cx="371475" cy="381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6" name="TextBox 15"/>
            <p:cNvSpPr txBox="1"/>
            <p:nvPr/>
          </p:nvSpPr>
          <p:spPr>
            <a:xfrm>
              <a:off x="609600" y="3733800"/>
              <a:ext cx="94609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>
                  <a:solidFill>
                    <a:srgbClr val="0000FF"/>
                  </a:solidFill>
                </a:rPr>
                <a:t>TDMS</a:t>
              </a:r>
              <a:endParaRPr lang="en-US" sz="2400" b="1" dirty="0">
                <a:solidFill>
                  <a:srgbClr val="0000FF"/>
                </a:solidFill>
              </a:endParaRP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3886200" y="3657600"/>
            <a:ext cx="1295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Arial" pitchFamily="34" charset="0"/>
                <a:cs typeface="Arial" pitchFamily="34" charset="0"/>
              </a:rPr>
              <a:t>CDF</a:t>
            </a:r>
            <a:endParaRPr lang="en-US" sz="3600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Self-describing formats 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Advantages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228600" y="1676400"/>
            <a:ext cx="4268788" cy="4495799"/>
          </a:xfrm>
        </p:spPr>
        <p:txBody>
          <a:bodyPr>
            <a:normAutofit/>
          </a:bodyPr>
          <a:lstStyle/>
          <a:p>
            <a:r>
              <a:rPr lang="en-US" b="0" dirty="0" smtClean="0"/>
              <a:t>More efficient than Text</a:t>
            </a:r>
          </a:p>
          <a:p>
            <a:r>
              <a:rPr lang="en-US" b="0" dirty="0" smtClean="0"/>
              <a:t>Many formats can store arbitrarily complex data</a:t>
            </a:r>
          </a:p>
          <a:p>
            <a:r>
              <a:rPr lang="en-US" b="0" dirty="0" smtClean="0"/>
              <a:t>Format provides mechanisms for common features</a:t>
            </a:r>
          </a:p>
          <a:p>
            <a:pPr lvl="1"/>
            <a:r>
              <a:rPr lang="en-US" sz="2200" dirty="0" smtClean="0"/>
              <a:t>Higher-order datasets</a:t>
            </a:r>
          </a:p>
          <a:p>
            <a:pPr lvl="1"/>
            <a:r>
              <a:rPr lang="en-US" sz="2200" dirty="0" smtClean="0"/>
              <a:t>Attributes</a:t>
            </a:r>
          </a:p>
          <a:p>
            <a:pPr lvl="1"/>
            <a:r>
              <a:rPr lang="en-US" sz="2200" dirty="0" smtClean="0"/>
              <a:t>Images</a:t>
            </a:r>
          </a:p>
          <a:p>
            <a:r>
              <a:rPr lang="en-US" b="0" dirty="0" smtClean="0"/>
              <a:t>Format may allow grouping of datasets</a:t>
            </a:r>
          </a:p>
          <a:p>
            <a:pPr lvl="1"/>
            <a:endParaRPr lang="en-US" b="0" dirty="0" smtClean="0"/>
          </a:p>
          <a:p>
            <a:endParaRPr lang="en-US" b="0" dirty="0" smtClean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Advantages (cont.)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4"/>
          </p:nvPr>
        </p:nvSpPr>
        <p:spPr>
          <a:xfrm>
            <a:off x="4645025" y="4267200"/>
            <a:ext cx="4270375" cy="1905000"/>
          </a:xfrm>
        </p:spPr>
        <p:txBody>
          <a:bodyPr/>
          <a:lstStyle/>
          <a:p>
            <a:r>
              <a:rPr lang="en-US" b="0" dirty="0" smtClean="0"/>
              <a:t>Not as widely used as text</a:t>
            </a:r>
          </a:p>
          <a:p>
            <a:r>
              <a:rPr lang="en-US" b="0" dirty="0" smtClean="0"/>
              <a:t>Less efficient than raw binary</a:t>
            </a:r>
          </a:p>
          <a:p>
            <a:r>
              <a:rPr lang="en-US" b="0" dirty="0" smtClean="0"/>
              <a:t>Data customers may not like it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9604B-0F27-4F54-B396-73B47303A2E6}" type="datetime1">
              <a:rPr lang="en-US" smtClean="0"/>
              <a:pPr/>
              <a:t>1/24/2016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79</a:t>
            </a:fld>
            <a:endParaRPr lang="en-US"/>
          </a:p>
        </p:txBody>
      </p:sp>
      <p:sp>
        <p:nvSpPr>
          <p:cNvPr id="13" name="Text Placeholder 9"/>
          <p:cNvSpPr txBox="1">
            <a:spLocks/>
          </p:cNvSpPr>
          <p:nvPr/>
        </p:nvSpPr>
        <p:spPr>
          <a:xfrm>
            <a:off x="4648200" y="3657600"/>
            <a:ext cx="4270375" cy="6858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Disadvantages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20" name="Content Placeholder 6"/>
          <p:cNvSpPr txBox="1">
            <a:spLocks/>
          </p:cNvSpPr>
          <p:nvPr/>
        </p:nvSpPr>
        <p:spPr>
          <a:xfrm>
            <a:off x="4648200" y="1676401"/>
            <a:ext cx="4268788" cy="2057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spcBef>
                <a:spcPct val="20000"/>
              </a:spcBef>
              <a:buFont typeface="Arial" pitchFamily="34" charset="0"/>
              <a:buChar char="•"/>
            </a:pPr>
            <a:r>
              <a:rPr lang="en-US" sz="2000" dirty="0" smtClean="0">
                <a:latin typeface="Arial" pitchFamily="34" charset="0"/>
                <a:cs typeface="Arial" pitchFamily="34" charset="0"/>
              </a:rPr>
              <a:t>Data easily inspected</a:t>
            </a:r>
          </a:p>
          <a:p>
            <a:pPr lvl="1" indent="-228600">
              <a:spcBef>
                <a:spcPct val="20000"/>
              </a:spcBef>
              <a:buFont typeface="Courier New" pitchFamily="49" charset="0"/>
              <a:buChar char="o"/>
            </a:pPr>
            <a:r>
              <a:rPr lang="en-US" sz="2000" dirty="0" smtClean="0">
                <a:latin typeface="Arial" pitchFamily="34" charset="0"/>
                <a:cs typeface="Arial" pitchFamily="34" charset="0"/>
              </a:rPr>
              <a:t>With format-specific software</a:t>
            </a:r>
          </a:p>
          <a:p>
            <a:pPr marL="228600" indent="-228600">
              <a:spcBef>
                <a:spcPct val="20000"/>
              </a:spcBef>
              <a:buFont typeface="Arial" pitchFamily="34" charset="0"/>
              <a:buChar char="•"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Many</a:t>
            </a:r>
            <a:r>
              <a:rPr kumimoji="0" lang="en-US" sz="20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software packages will be able to read it</a:t>
            </a:r>
          </a:p>
          <a:p>
            <a:pPr lvl="1" indent="-228600">
              <a:spcBef>
                <a:spcPct val="20000"/>
              </a:spcBef>
              <a:buFont typeface="Courier New" pitchFamily="49" charset="0"/>
              <a:buChar char="o"/>
            </a:pPr>
            <a:r>
              <a:rPr lang="en-US" sz="2000" baseline="0" dirty="0" smtClean="0">
                <a:latin typeface="Arial" pitchFamily="34" charset="0"/>
                <a:cs typeface="Arial" pitchFamily="34" charset="0"/>
              </a:rPr>
              <a:t>But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check first!</a:t>
            </a:r>
            <a:endParaRPr kumimoji="0" lang="en-US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Source Code Control (SCC)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1"/>
            <a:ext cx="6934200" cy="289560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Also called Revision Control System (RCS) or Version Control system (VCS)</a:t>
            </a: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Keeps track of edits to code</a:t>
            </a: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Allows for review of history</a:t>
            </a: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Allows for global, long-term undo</a:t>
            </a: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Allows multiple people to work on code simultaneously</a:t>
            </a: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With </a:t>
            </a:r>
            <a:r>
              <a:rPr lang="en-US" i="1" dirty="0" smtClean="0">
                <a:solidFill>
                  <a:schemeClr val="bg1">
                    <a:lumMod val="75000"/>
                  </a:schemeClr>
                </a:solidFill>
              </a:rPr>
              <a:t>minimal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 conflicts!</a:t>
            </a: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Allows for branching and merging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1/24/2016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92162" name="Picture 2" descr="http://www.essentialsql.com/wp-content/uploads/2015/02/Version-Control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09800" y="4038600"/>
            <a:ext cx="5114925" cy="242887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9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HDF5</a:t>
            </a:r>
            <a:endParaRPr lang="en-US" dirty="0"/>
          </a:p>
        </p:txBody>
      </p:sp>
      <p:sp>
        <p:nvSpPr>
          <p:cNvPr id="17" name="Content Placeholder 16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Hierarchical Data Format 5</a:t>
            </a:r>
          </a:p>
          <a:p>
            <a:pPr lvl="1"/>
            <a:r>
              <a:rPr lang="en-US" dirty="0" smtClean="0"/>
              <a:t>Data stored in a tree inside the file</a:t>
            </a:r>
          </a:p>
          <a:p>
            <a:pPr lvl="1"/>
            <a:r>
              <a:rPr lang="en-US" dirty="0" smtClean="0"/>
              <a:t>Groups, datasets, attributes</a:t>
            </a:r>
          </a:p>
          <a:p>
            <a:pPr lvl="1"/>
            <a:r>
              <a:rPr lang="en-US" dirty="0" err="1" smtClean="0"/>
              <a:t>HDFView</a:t>
            </a:r>
            <a:r>
              <a:rPr lang="en-US" dirty="0" smtClean="0"/>
              <a:t> application</a:t>
            </a:r>
          </a:p>
          <a:p>
            <a:r>
              <a:rPr lang="en-US" dirty="0" smtClean="0"/>
              <a:t>Native library supports</a:t>
            </a:r>
          </a:p>
          <a:p>
            <a:pPr lvl="1"/>
            <a:r>
              <a:rPr lang="en-US" dirty="0" smtClean="0"/>
              <a:t>C/C++</a:t>
            </a:r>
          </a:p>
          <a:p>
            <a:pPr lvl="1"/>
            <a:r>
              <a:rPr lang="en-US" dirty="0" smtClean="0"/>
              <a:t>FORTRAN</a:t>
            </a:r>
          </a:p>
          <a:p>
            <a:pPr lvl="1"/>
            <a:r>
              <a:rPr lang="en-US" dirty="0" smtClean="0"/>
              <a:t>Java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Also Supported by</a:t>
            </a:r>
          </a:p>
          <a:p>
            <a:pPr lvl="1"/>
            <a:r>
              <a:rPr lang="en-US" dirty="0" err="1" smtClean="0"/>
              <a:t>Matlab</a:t>
            </a:r>
            <a:r>
              <a:rPr lang="en-US" dirty="0" smtClean="0"/>
              <a:t> </a:t>
            </a:r>
          </a:p>
          <a:p>
            <a:pPr lvl="2"/>
            <a:r>
              <a:rPr lang="en-US" dirty="0" smtClean="0"/>
              <a:t>V7.3 .mat files </a:t>
            </a:r>
            <a:r>
              <a:rPr lang="en-US" i="1" dirty="0" smtClean="0"/>
              <a:t>are</a:t>
            </a:r>
            <a:r>
              <a:rPr lang="en-US" dirty="0" smtClean="0"/>
              <a:t> HDF5</a:t>
            </a:r>
          </a:p>
          <a:p>
            <a:pPr lvl="1"/>
            <a:r>
              <a:rPr lang="en-US" dirty="0" smtClean="0"/>
              <a:t>R</a:t>
            </a:r>
          </a:p>
          <a:p>
            <a:pPr lvl="1"/>
            <a:r>
              <a:rPr lang="en-US" dirty="0" smtClean="0"/>
              <a:t>Igor</a:t>
            </a:r>
          </a:p>
          <a:p>
            <a:pPr lvl="1"/>
            <a:r>
              <a:rPr lang="en-US" dirty="0" smtClean="0"/>
              <a:t>Python (h5py, </a:t>
            </a:r>
            <a:r>
              <a:rPr lang="en-US" dirty="0" err="1" smtClean="0"/>
              <a:t>pytables</a:t>
            </a:r>
            <a:r>
              <a:rPr lang="en-US" dirty="0" smtClean="0"/>
              <a:t>)</a:t>
            </a:r>
          </a:p>
          <a:p>
            <a:pPr lvl="1"/>
            <a:r>
              <a:rPr lang="en-US" dirty="0" err="1" smtClean="0"/>
              <a:t>LabVIEW</a:t>
            </a:r>
            <a:r>
              <a:rPr lang="en-US" dirty="0" smtClean="0"/>
              <a:t> (Live HDF5)</a:t>
            </a:r>
          </a:p>
          <a:p>
            <a:r>
              <a:rPr lang="en-US" dirty="0" err="1" smtClean="0"/>
              <a:t>HDFView</a:t>
            </a:r>
            <a:endParaRPr lang="en-US" dirty="0" smtClean="0"/>
          </a:p>
          <a:p>
            <a:pPr lvl="1"/>
            <a:r>
              <a:rPr lang="en-US" dirty="0" smtClean="0"/>
              <a:t>Viewer application for HDF4 and HDF5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93E2E-3030-4807-98E3-F3FAE38717C8}" type="datetime1">
              <a:rPr lang="en-US" smtClean="0"/>
              <a:pPr/>
              <a:t>1/24/2016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80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762000"/>
            <a:ext cx="8229600" cy="609600"/>
          </a:xfrm>
        </p:spPr>
        <p:txBody>
          <a:bodyPr/>
          <a:lstStyle/>
          <a:p>
            <a:r>
              <a:rPr lang="en-US" dirty="0" smtClean="0"/>
              <a:t>Simple Live HDF5 Write with Attributes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88EA9-2D70-4274-A11B-4D6C8BEE215A}" type="datetime1">
              <a:rPr lang="en-US" smtClean="0"/>
              <a:pPr/>
              <a:t>1/24/2016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81</a:t>
            </a:fld>
            <a:endParaRPr lang="en-US"/>
          </a:p>
        </p:txBody>
      </p:sp>
      <p:pic>
        <p:nvPicPr>
          <p:cNvPr id="7065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19200" y="1371600"/>
            <a:ext cx="6781800" cy="4857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 Data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28600" y="1143000"/>
            <a:ext cx="8686800" cy="52578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Examples shown write all data at the end of the program</a:t>
            </a:r>
          </a:p>
          <a:p>
            <a:r>
              <a:rPr lang="en-US" dirty="0" smtClean="0"/>
              <a:t>For extended experiments, write more frequently</a:t>
            </a:r>
          </a:p>
          <a:p>
            <a:pPr lvl="1"/>
            <a:r>
              <a:rPr lang="en-US" dirty="0" smtClean="0"/>
              <a:t>Don’t risk loosing all the data!</a:t>
            </a:r>
          </a:p>
          <a:p>
            <a:r>
              <a:rPr lang="en-US" dirty="0" smtClean="0"/>
              <a:t>Logging can be done in all formats</a:t>
            </a:r>
          </a:p>
          <a:p>
            <a:r>
              <a:rPr lang="en-US" dirty="0" smtClean="0"/>
              <a:t>Make sure to leave the file open</a:t>
            </a:r>
          </a:p>
          <a:p>
            <a:pPr lvl="1"/>
            <a:r>
              <a:rPr lang="en-US" dirty="0" smtClean="0"/>
              <a:t>Repeatedly opening and closing the file is very time consuming and unnecessary</a:t>
            </a:r>
          </a:p>
          <a:p>
            <a:r>
              <a:rPr lang="en-US" dirty="0" smtClean="0"/>
              <a:t>BEWARE of file buffering</a:t>
            </a:r>
          </a:p>
          <a:p>
            <a:pPr lvl="1"/>
            <a:r>
              <a:rPr lang="en-US" dirty="0" smtClean="0"/>
              <a:t>Data is not written to disk on every software write call</a:t>
            </a:r>
          </a:p>
          <a:p>
            <a:pPr lvl="1"/>
            <a:r>
              <a:rPr lang="en-US" dirty="0" smtClean="0"/>
              <a:t>For efficiency, modern systems wait until a sufficient amount of data is written and then flush it to disk all at once.</a:t>
            </a:r>
          </a:p>
          <a:p>
            <a:pPr lvl="1"/>
            <a:r>
              <a:rPr lang="en-US" dirty="0" smtClean="0"/>
              <a:t>For critical data, force the write by calling the flush call appropriate to your format</a:t>
            </a:r>
          </a:p>
          <a:p>
            <a:pPr lvl="1"/>
            <a:r>
              <a:rPr lang="en-US" dirty="0" smtClean="0"/>
              <a:t>Note that flush is time-consuming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54C8C-CF85-4E64-A42A-12A98255FB1F}" type="datetime1">
              <a:rPr lang="en-US" smtClean="0"/>
              <a:pPr/>
              <a:t>1/24/2016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82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 Data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E4DF4-A7A2-488C-979C-02D234999FCA}" type="datetime1">
              <a:rPr lang="en-US" smtClean="0"/>
              <a:pPr/>
              <a:t>1/24/2016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83</a:t>
            </a:fld>
            <a:endParaRPr lang="en-US"/>
          </a:p>
        </p:txBody>
      </p:sp>
      <p:pic>
        <p:nvPicPr>
          <p:cNvPr id="7270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14400" y="1752600"/>
            <a:ext cx="7267575" cy="3771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Standard Data Streaming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C2E44C-0122-44E2-B425-591D24967125}" type="datetime1">
              <a:rPr lang="en-US" smtClean="0"/>
              <a:pPr/>
              <a:t>1/24/2016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84</a:t>
            </a:fld>
            <a:endParaRPr lang="en-US"/>
          </a:p>
        </p:txBody>
      </p:sp>
      <p:pic>
        <p:nvPicPr>
          <p:cNvPr id="7270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14400" y="1752600"/>
            <a:ext cx="7267575" cy="3771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40" name="Group 39"/>
          <p:cNvGrpSpPr/>
          <p:nvPr/>
        </p:nvGrpSpPr>
        <p:grpSpPr>
          <a:xfrm>
            <a:off x="1219200" y="1371600"/>
            <a:ext cx="2438400" cy="2057400"/>
            <a:chOff x="1219200" y="1371600"/>
            <a:chExt cx="2438400" cy="2057400"/>
          </a:xfrm>
        </p:grpSpPr>
        <p:sp>
          <p:nvSpPr>
            <p:cNvPr id="7" name="Oval 6"/>
            <p:cNvSpPr/>
            <p:nvPr/>
          </p:nvSpPr>
          <p:spPr>
            <a:xfrm>
              <a:off x="2971800" y="2743200"/>
              <a:ext cx="685800" cy="685800"/>
            </a:xfrm>
            <a:prstGeom prst="ellipse">
              <a:avLst/>
            </a:prstGeom>
            <a:noFill/>
            <a:ln w="381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219200" y="1371600"/>
              <a:ext cx="131157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>
                  <a:solidFill>
                    <a:srgbClr val="0000FF"/>
                  </a:solidFill>
                  <a:latin typeface="Arial" pitchFamily="34" charset="0"/>
                  <a:cs typeface="Arial" pitchFamily="34" charset="0"/>
                </a:rPr>
                <a:t>1. Open</a:t>
              </a:r>
              <a:endParaRPr lang="en-US" sz="2400" b="1" dirty="0">
                <a:solidFill>
                  <a:srgbClr val="0000FF"/>
                </a:solidFill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11" name="Straight Arrow Connector 10"/>
            <p:cNvCxnSpPr>
              <a:stCxn id="9" idx="2"/>
              <a:endCxn id="7" idx="1"/>
            </p:cNvCxnSpPr>
            <p:nvPr/>
          </p:nvCxnSpPr>
          <p:spPr>
            <a:xfrm rot="16200000" flipH="1">
              <a:off x="1968427" y="1739827"/>
              <a:ext cx="1010368" cy="1197244"/>
            </a:xfrm>
            <a:prstGeom prst="straightConnector1">
              <a:avLst/>
            </a:prstGeom>
            <a:ln w="31750">
              <a:solidFill>
                <a:srgbClr val="0000FF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>
            <a:off x="2514600" y="1371600"/>
            <a:ext cx="21836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(2. Configure)</a:t>
            </a:r>
            <a:endParaRPr lang="en-US" sz="2400" b="1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29" name="Group 28"/>
          <p:cNvGrpSpPr/>
          <p:nvPr/>
        </p:nvGrpSpPr>
        <p:grpSpPr>
          <a:xfrm>
            <a:off x="4800600" y="1371600"/>
            <a:ext cx="2456655" cy="461665"/>
            <a:chOff x="4724400" y="1371600"/>
            <a:chExt cx="2456655" cy="461665"/>
          </a:xfrm>
        </p:grpSpPr>
        <p:sp>
          <p:nvSpPr>
            <p:cNvPr id="15" name="TextBox 14"/>
            <p:cNvSpPr txBox="1"/>
            <p:nvPr/>
          </p:nvSpPr>
          <p:spPr>
            <a:xfrm>
              <a:off x="4882060" y="1371600"/>
              <a:ext cx="212834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>
                  <a:solidFill>
                    <a:srgbClr val="0000FF"/>
                  </a:solidFill>
                  <a:latin typeface="Arial" pitchFamily="34" charset="0"/>
                  <a:cs typeface="Arial" pitchFamily="34" charset="0"/>
                </a:rPr>
                <a:t>3. Read/Write</a:t>
              </a:r>
              <a:endParaRPr lang="en-US" sz="2400" b="1" dirty="0">
                <a:solidFill>
                  <a:srgbClr val="0000FF"/>
                </a:solidFill>
                <a:latin typeface="Arial" pitchFamily="34" charset="0"/>
                <a:cs typeface="Arial" pitchFamily="34" charset="0"/>
              </a:endParaRPr>
            </a:p>
          </p:txBody>
        </p:sp>
        <p:grpSp>
          <p:nvGrpSpPr>
            <p:cNvPr id="22" name="Group 21"/>
            <p:cNvGrpSpPr/>
            <p:nvPr/>
          </p:nvGrpSpPr>
          <p:grpSpPr>
            <a:xfrm>
              <a:off x="7010400" y="1411932"/>
              <a:ext cx="170655" cy="381000"/>
              <a:chOff x="7146133" y="1371600"/>
              <a:chExt cx="170655" cy="381000"/>
            </a:xfrm>
          </p:grpSpPr>
          <p:cxnSp>
            <p:nvCxnSpPr>
              <p:cNvPr id="16" name="Straight Arrow Connector 15"/>
              <p:cNvCxnSpPr/>
              <p:nvPr/>
            </p:nvCxnSpPr>
            <p:spPr>
              <a:xfrm rot="5400000">
                <a:off x="7058818" y="1561306"/>
                <a:ext cx="381000" cy="1588"/>
              </a:xfrm>
              <a:prstGeom prst="straightConnector1">
                <a:avLst/>
              </a:prstGeom>
              <a:ln w="31750">
                <a:solidFill>
                  <a:srgbClr val="0000FF"/>
                </a:solidFill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/>
              <p:cNvCxnSpPr/>
              <p:nvPr/>
            </p:nvCxnSpPr>
            <p:spPr>
              <a:xfrm rot="5400000">
                <a:off x="7125494" y="1561306"/>
                <a:ext cx="381000" cy="1588"/>
              </a:xfrm>
              <a:prstGeom prst="straightConnector1">
                <a:avLst/>
              </a:prstGeom>
              <a:ln w="50800">
                <a:solidFill>
                  <a:srgbClr val="0000FF"/>
                </a:solidFill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1" name="Group 20"/>
              <p:cNvGrpSpPr/>
              <p:nvPr/>
            </p:nvGrpSpPr>
            <p:grpSpPr>
              <a:xfrm>
                <a:off x="7146133" y="1463040"/>
                <a:ext cx="45720" cy="198120"/>
                <a:chOff x="7086600" y="1447800"/>
                <a:chExt cx="45720" cy="198120"/>
              </a:xfrm>
            </p:grpSpPr>
            <p:sp>
              <p:nvSpPr>
                <p:cNvPr id="19" name="Oval 18"/>
                <p:cNvSpPr/>
                <p:nvPr/>
              </p:nvSpPr>
              <p:spPr>
                <a:xfrm>
                  <a:off x="7086600" y="1447800"/>
                  <a:ext cx="45720" cy="45720"/>
                </a:xfrm>
                <a:prstGeom prst="ellipse">
                  <a:avLst/>
                </a:prstGeom>
                <a:solidFill>
                  <a:srgbClr val="0000FF"/>
                </a:solidFill>
                <a:ln>
                  <a:solidFill>
                    <a:srgbClr val="0000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" name="Oval 19"/>
                <p:cNvSpPr/>
                <p:nvPr/>
              </p:nvSpPr>
              <p:spPr>
                <a:xfrm>
                  <a:off x="7086600" y="1600200"/>
                  <a:ext cx="45720" cy="45720"/>
                </a:xfrm>
                <a:prstGeom prst="ellipse">
                  <a:avLst/>
                </a:prstGeom>
                <a:solidFill>
                  <a:srgbClr val="0000FF"/>
                </a:solidFill>
                <a:ln>
                  <a:solidFill>
                    <a:srgbClr val="0000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23" name="Group 22"/>
            <p:cNvGrpSpPr/>
            <p:nvPr/>
          </p:nvGrpSpPr>
          <p:grpSpPr>
            <a:xfrm rot="10800000">
              <a:off x="4724400" y="1411933"/>
              <a:ext cx="170655" cy="381000"/>
              <a:chOff x="7146133" y="1371600"/>
              <a:chExt cx="170655" cy="381000"/>
            </a:xfrm>
          </p:grpSpPr>
          <p:cxnSp>
            <p:nvCxnSpPr>
              <p:cNvPr id="24" name="Straight Arrow Connector 23"/>
              <p:cNvCxnSpPr/>
              <p:nvPr/>
            </p:nvCxnSpPr>
            <p:spPr>
              <a:xfrm rot="5400000">
                <a:off x="7058818" y="1561306"/>
                <a:ext cx="381000" cy="1588"/>
              </a:xfrm>
              <a:prstGeom prst="straightConnector1">
                <a:avLst/>
              </a:prstGeom>
              <a:ln w="31750">
                <a:solidFill>
                  <a:srgbClr val="0000FF"/>
                </a:solidFill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/>
              <p:cNvCxnSpPr/>
              <p:nvPr/>
            </p:nvCxnSpPr>
            <p:spPr>
              <a:xfrm rot="5400000">
                <a:off x="7125494" y="1561306"/>
                <a:ext cx="381000" cy="1588"/>
              </a:xfrm>
              <a:prstGeom prst="straightConnector1">
                <a:avLst/>
              </a:prstGeom>
              <a:ln w="50800">
                <a:solidFill>
                  <a:srgbClr val="0000FF"/>
                </a:solidFill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6" name="Group 20"/>
              <p:cNvGrpSpPr/>
              <p:nvPr/>
            </p:nvGrpSpPr>
            <p:grpSpPr>
              <a:xfrm>
                <a:off x="7146133" y="1463040"/>
                <a:ext cx="45720" cy="198120"/>
                <a:chOff x="7086600" y="1447800"/>
                <a:chExt cx="45720" cy="198120"/>
              </a:xfrm>
            </p:grpSpPr>
            <p:sp>
              <p:nvSpPr>
                <p:cNvPr id="27" name="Oval 26"/>
                <p:cNvSpPr/>
                <p:nvPr/>
              </p:nvSpPr>
              <p:spPr>
                <a:xfrm>
                  <a:off x="7086600" y="1447800"/>
                  <a:ext cx="45720" cy="45720"/>
                </a:xfrm>
                <a:prstGeom prst="ellipse">
                  <a:avLst/>
                </a:prstGeom>
                <a:solidFill>
                  <a:srgbClr val="0000FF"/>
                </a:solidFill>
                <a:ln>
                  <a:solidFill>
                    <a:srgbClr val="0000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" name="Oval 27"/>
                <p:cNvSpPr/>
                <p:nvPr/>
              </p:nvSpPr>
              <p:spPr>
                <a:xfrm>
                  <a:off x="7086600" y="1600200"/>
                  <a:ext cx="45720" cy="45720"/>
                </a:xfrm>
                <a:prstGeom prst="ellipse">
                  <a:avLst/>
                </a:prstGeom>
                <a:solidFill>
                  <a:srgbClr val="0000FF"/>
                </a:solidFill>
                <a:ln>
                  <a:solidFill>
                    <a:srgbClr val="0000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sp>
        <p:nvSpPr>
          <p:cNvPr id="30" name="Oval 29"/>
          <p:cNvSpPr/>
          <p:nvPr/>
        </p:nvSpPr>
        <p:spPr>
          <a:xfrm>
            <a:off x="4267200" y="2819400"/>
            <a:ext cx="685800" cy="685800"/>
          </a:xfrm>
          <a:prstGeom prst="ellipse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Arrow Connector 30"/>
          <p:cNvCxnSpPr>
            <a:stCxn id="15" idx="2"/>
            <a:endCxn id="30" idx="7"/>
          </p:cNvCxnSpPr>
          <p:nvPr/>
        </p:nvCxnSpPr>
        <p:spPr>
          <a:xfrm rot="5400000">
            <a:off x="4894215" y="1791618"/>
            <a:ext cx="1086568" cy="1169863"/>
          </a:xfrm>
          <a:prstGeom prst="straightConnector1">
            <a:avLst/>
          </a:prstGeom>
          <a:ln w="31750">
            <a:solidFill>
              <a:srgbClr val="0000FF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7391400" y="1371600"/>
            <a:ext cx="13644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4. Close</a:t>
            </a:r>
            <a:endParaRPr lang="en-US" sz="2400" b="1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5" name="Oval 34"/>
          <p:cNvSpPr/>
          <p:nvPr/>
        </p:nvSpPr>
        <p:spPr>
          <a:xfrm>
            <a:off x="7034633" y="2662535"/>
            <a:ext cx="685800" cy="685800"/>
          </a:xfrm>
          <a:prstGeom prst="ellipse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Arrow Connector 35"/>
          <p:cNvCxnSpPr>
            <a:stCxn id="34" idx="2"/>
            <a:endCxn id="35" idx="0"/>
          </p:cNvCxnSpPr>
          <p:nvPr/>
        </p:nvCxnSpPr>
        <p:spPr>
          <a:xfrm rot="5400000">
            <a:off x="7310951" y="1899848"/>
            <a:ext cx="829270" cy="696105"/>
          </a:xfrm>
          <a:prstGeom prst="straightConnector1">
            <a:avLst/>
          </a:prstGeom>
          <a:ln w="31750">
            <a:solidFill>
              <a:srgbClr val="0000FF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30" grpId="0" animBg="1"/>
      <p:bldP spid="34" grpId="0"/>
      <p:bldP spid="35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Patterns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28600" y="1143000"/>
            <a:ext cx="8610600" cy="53340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So far, most of our VIs have been sequential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They start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They read controls and/or acquire data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They write to indicators and/or files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They exit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This is not always sufficient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What if there are multiple processes that you may need?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What if you need to reconfigure something in the middle?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What if you want to pause your acquisition?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What if an error occurs and you’d like to try to recover?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We need a plan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And a while loop</a:t>
            </a:r>
          </a:p>
          <a:p>
            <a:pPr lvl="1"/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  <a:p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B4072-C73F-442D-885D-C7B8F81E4ADE}" type="datetime1">
              <a:rPr lang="en-US" smtClean="0"/>
              <a:pPr/>
              <a:t>1/24/2016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85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8" dur="indefinite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0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2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4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8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0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2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4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6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30" dur="indefinite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34" dur="indefinite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Patterns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28600" y="1143000"/>
            <a:ext cx="5029200" cy="53340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Common patterns that solve common problems</a:t>
            </a:r>
          </a:p>
          <a:p>
            <a:pPr lvl="1"/>
            <a:r>
              <a:rPr lang="en-US" i="1" dirty="0" smtClean="0">
                <a:solidFill>
                  <a:schemeClr val="bg1">
                    <a:lumMod val="65000"/>
                  </a:schemeClr>
                </a:solidFill>
              </a:rPr>
              <a:t>State machine</a:t>
            </a:r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Master-slave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Producer-consumer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Queued message handler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Patterns may be mixed and matched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But try not to overdevelop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Templates available for each of the above patterns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Menu File-&gt;New…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From Template-&gt;Frameworks-&gt;</a:t>
            </a:r>
            <a:br>
              <a:rPr lang="en-US" dirty="0" smtClean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Design Patterns</a:t>
            </a:r>
          </a:p>
          <a:p>
            <a:pPr lvl="1"/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  <a:p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B4072-C73F-442D-885D-C7B8F81E4ADE}" type="datetime1">
              <a:rPr lang="en-US" smtClean="0"/>
              <a:pPr/>
              <a:t>1/24/2016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86</a:t>
            </a:fld>
            <a:endParaRPr lang="en-US"/>
          </a:p>
        </p:txBody>
      </p:sp>
      <p:pic>
        <p:nvPicPr>
          <p:cNvPr id="7475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181600" y="1524000"/>
            <a:ext cx="3583348" cy="4257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8" dur="indefinite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0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2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4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8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0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4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6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8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State Machine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28600" y="1143000"/>
            <a:ext cx="8686800" cy="5334000"/>
          </a:xfrm>
        </p:spPr>
        <p:txBody>
          <a:bodyPr>
            <a:normAutofit/>
          </a:bodyPr>
          <a:lstStyle/>
          <a:p>
            <a:r>
              <a:rPr lang="en-US" b="0" dirty="0" smtClean="0"/>
              <a:t>Architecture for responding to events called </a:t>
            </a:r>
            <a:r>
              <a:rPr lang="en-US" b="0" i="1" dirty="0" smtClean="0"/>
              <a:t>state changes</a:t>
            </a:r>
            <a:endParaRPr lang="en-US" b="0" dirty="0" smtClean="0"/>
          </a:p>
          <a:p>
            <a:r>
              <a:rPr lang="en-US" b="0" dirty="0" smtClean="0"/>
              <a:t>State machine can be described by a </a:t>
            </a:r>
            <a:r>
              <a:rPr lang="en-US" b="0" i="1" dirty="0" smtClean="0"/>
              <a:t>state chart</a:t>
            </a:r>
          </a:p>
          <a:p>
            <a:r>
              <a:rPr lang="en-US" b="0" dirty="0" smtClean="0"/>
              <a:t>Base pattern for any non-sequential program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F8346-3214-401D-B151-1262FAAE1147}" type="datetime1">
              <a:rPr lang="en-US" smtClean="0"/>
              <a:pPr/>
              <a:t>1/24/2016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87</a:t>
            </a:fld>
            <a:endParaRPr lang="en-US"/>
          </a:p>
        </p:txBody>
      </p:sp>
      <p:pic>
        <p:nvPicPr>
          <p:cNvPr id="12" name="Picture 11" descr="simpl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2667000"/>
            <a:ext cx="5486400" cy="367292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State Machine</a:t>
            </a:r>
            <a:br>
              <a:rPr lang="en-US" dirty="0" smtClean="0"/>
            </a:br>
            <a:r>
              <a:rPr lang="en-US" sz="2400" b="0" dirty="0" smtClean="0"/>
              <a:t>Maintaining State Info</a:t>
            </a:r>
            <a:endParaRPr lang="en-US" sz="2400" b="0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28600" y="2057400"/>
            <a:ext cx="3810000" cy="4419600"/>
          </a:xfrm>
        </p:spPr>
        <p:txBody>
          <a:bodyPr>
            <a:normAutofit/>
          </a:bodyPr>
          <a:lstStyle/>
          <a:p>
            <a:r>
              <a:rPr lang="en-US" b="0" dirty="0" smtClean="0"/>
              <a:t>Complex state machines maintain more information about the state</a:t>
            </a:r>
          </a:p>
          <a:p>
            <a:r>
              <a:rPr lang="en-US" b="0" dirty="0" smtClean="0"/>
              <a:t>Information is used to make state transition decisions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52088-27D4-432A-912B-F3C03AF1367C}" type="datetime1">
              <a:rPr lang="en-US" smtClean="0"/>
              <a:pPr/>
              <a:t>1/24/2016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88</a:t>
            </a:fld>
            <a:endParaRPr lang="en-US"/>
          </a:p>
        </p:txBody>
      </p:sp>
      <p:pic>
        <p:nvPicPr>
          <p:cNvPr id="13" name="Picture 12" descr="level2a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2400" y="1676400"/>
            <a:ext cx="4823637" cy="456717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762000"/>
          </a:xfrm>
        </p:spPr>
        <p:txBody>
          <a:bodyPr>
            <a:normAutofit/>
          </a:bodyPr>
          <a:lstStyle/>
          <a:p>
            <a:r>
              <a:rPr lang="en-US" dirty="0" smtClean="0"/>
              <a:t>Event Structure</a:t>
            </a:r>
            <a:endParaRPr lang="en-US" sz="2400" b="0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304800" y="1371600"/>
            <a:ext cx="3810000" cy="4953000"/>
          </a:xfrm>
        </p:spPr>
        <p:txBody>
          <a:bodyPr>
            <a:normAutofit/>
          </a:bodyPr>
          <a:lstStyle/>
          <a:p>
            <a:r>
              <a:rPr lang="en-US" b="0" dirty="0" smtClean="0"/>
              <a:t>Responds to events</a:t>
            </a:r>
          </a:p>
          <a:p>
            <a:pPr lvl="1"/>
            <a:r>
              <a:rPr lang="en-US" dirty="0" smtClean="0"/>
              <a:t>FP User events, e.g. “Button pressed”</a:t>
            </a:r>
          </a:p>
          <a:p>
            <a:pPr lvl="1"/>
            <a:r>
              <a:rPr lang="en-US" dirty="0" smtClean="0"/>
              <a:t>DAQ events, e.g. “Data Available”</a:t>
            </a:r>
          </a:p>
          <a:p>
            <a:pPr lvl="1"/>
            <a:r>
              <a:rPr lang="en-US" dirty="0" smtClean="0"/>
              <a:t>Custom events generated by software</a:t>
            </a:r>
          </a:p>
          <a:p>
            <a:pPr lvl="1"/>
            <a:r>
              <a:rPr lang="en-US" dirty="0" smtClean="0"/>
              <a:t>Timeout</a:t>
            </a:r>
          </a:p>
          <a:p>
            <a:r>
              <a:rPr lang="en-US" b="0" i="1" dirty="0" smtClean="0"/>
              <a:t>Should</a:t>
            </a:r>
            <a:r>
              <a:rPr lang="en-US" i="1" dirty="0" smtClean="0"/>
              <a:t> </a:t>
            </a:r>
            <a:r>
              <a:rPr lang="en-US" b="0" dirty="0" smtClean="0"/>
              <a:t>be called inside a while loop</a:t>
            </a:r>
            <a:endParaRPr lang="en-US" b="0" i="1" dirty="0" smtClean="0"/>
          </a:p>
          <a:p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52088-27D4-432A-912B-F3C03AF1367C}" type="datetime1">
              <a:rPr lang="en-US" smtClean="0"/>
              <a:pPr/>
              <a:t>1/24/2016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89</a:t>
            </a:fld>
            <a:endParaRPr 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 l="6633" b="11811"/>
          <a:stretch>
            <a:fillRect/>
          </a:stretch>
        </p:blipFill>
        <p:spPr bwMode="auto">
          <a:xfrm>
            <a:off x="4572000" y="1828800"/>
            <a:ext cx="3830411" cy="30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TextBox 9"/>
          <p:cNvSpPr txBox="1"/>
          <p:nvPr/>
        </p:nvSpPr>
        <p:spPr>
          <a:xfrm>
            <a:off x="838200" y="5410200"/>
            <a:ext cx="7772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Gotcha 1: By default, FP is locked while event cases execute</a:t>
            </a:r>
          </a:p>
          <a:p>
            <a:pPr marL="1028700" indent="-1028700"/>
            <a:r>
              <a:rPr lang="en-US" dirty="0" smtClean="0">
                <a:latin typeface="Arial" pitchFamily="34" charset="0"/>
                <a:cs typeface="Arial" pitchFamily="34" charset="0"/>
              </a:rPr>
              <a:t>Gotcha 2: Latch-behavior buttons not release until the </a:t>
            </a:r>
            <a:r>
              <a:rPr lang="en-US" i="1" dirty="0" smtClean="0">
                <a:latin typeface="Arial" pitchFamily="34" charset="0"/>
                <a:cs typeface="Arial" pitchFamily="34" charset="0"/>
              </a:rPr>
              <a:t>terminal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is read. Therefore, place terminal inside “Value Change” event case.</a:t>
            </a:r>
          </a:p>
          <a:p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267200" y="1371600"/>
            <a:ext cx="20759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Timeout (default: never)</a:t>
            </a:r>
            <a:endParaRPr lang="en-US" sz="1400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4" name="Straight Arrow Connector 13"/>
          <p:cNvCxnSpPr>
            <a:stCxn id="11" idx="2"/>
          </p:cNvCxnSpPr>
          <p:nvPr/>
        </p:nvCxnSpPr>
        <p:spPr>
          <a:xfrm rot="5400000">
            <a:off x="5016278" y="1768500"/>
            <a:ext cx="378023" cy="199777"/>
          </a:xfrm>
          <a:prstGeom prst="straightConnector1">
            <a:avLst/>
          </a:prstGeom>
          <a:ln w="158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400800" y="1447800"/>
            <a:ext cx="13500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Event Selector</a:t>
            </a:r>
            <a:endParaRPr lang="en-US" sz="1400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 rot="5400000">
            <a:off x="6540277" y="1841723"/>
            <a:ext cx="378023" cy="199777"/>
          </a:xfrm>
          <a:prstGeom prst="straightConnector1">
            <a:avLst/>
          </a:prstGeom>
          <a:ln w="158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6248400" y="2677180"/>
            <a:ext cx="10406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Event Info </a:t>
            </a:r>
          </a:p>
          <a:p>
            <a:r>
              <a:rPr lang="en-US" sz="1400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(</a:t>
            </a:r>
            <a:r>
              <a:rPr lang="en-US" sz="1400" dirty="0" err="1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growable</a:t>
            </a:r>
            <a:r>
              <a:rPr lang="en-US" sz="1400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)</a:t>
            </a:r>
            <a:endParaRPr lang="en-US" sz="1400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 rot="10800000">
            <a:off x="5562600" y="2971800"/>
            <a:ext cx="656978" cy="1588"/>
          </a:xfrm>
          <a:prstGeom prst="straightConnector1">
            <a:avLst/>
          </a:prstGeom>
          <a:ln w="158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SCC Choices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8610600" cy="4983163"/>
          </a:xfrm>
        </p:spPr>
        <p:txBody>
          <a:bodyPr/>
          <a:lstStyle/>
          <a:p>
            <a:r>
              <a:rPr lang="en-US" dirty="0" smtClean="0"/>
              <a:t>Numerous open source choices</a:t>
            </a:r>
          </a:p>
          <a:p>
            <a:pPr lvl="1"/>
            <a:r>
              <a:rPr lang="en-US" dirty="0" smtClean="0"/>
              <a:t>In the stone age people simply copied files and folders and put dates on them</a:t>
            </a:r>
          </a:p>
          <a:p>
            <a:pPr lvl="1"/>
            <a:r>
              <a:rPr lang="en-US" dirty="0" smtClean="0"/>
              <a:t>CVS is the senile grand-daddy</a:t>
            </a:r>
          </a:p>
          <a:p>
            <a:pPr lvl="1"/>
            <a:r>
              <a:rPr lang="en-US" dirty="0" smtClean="0"/>
              <a:t>SVN is the aging prince</a:t>
            </a:r>
          </a:p>
          <a:p>
            <a:pPr lvl="1"/>
            <a:r>
              <a:rPr lang="en-US" dirty="0" err="1" smtClean="0"/>
              <a:t>git</a:t>
            </a:r>
            <a:r>
              <a:rPr lang="en-US" dirty="0" smtClean="0"/>
              <a:t> is the scrappy upstart</a:t>
            </a:r>
          </a:p>
          <a:p>
            <a:pPr lvl="1"/>
            <a:r>
              <a:rPr lang="en-US" dirty="0" smtClean="0"/>
              <a:t>Mercurial is also popular</a:t>
            </a:r>
          </a:p>
          <a:p>
            <a:pPr lvl="1"/>
            <a:r>
              <a:rPr lang="en-US" dirty="0" smtClean="0"/>
              <a:t>Bazaar is dead (don’t pick this one)</a:t>
            </a:r>
          </a:p>
          <a:p>
            <a:r>
              <a:rPr lang="en-US" dirty="0" smtClean="0"/>
              <a:t>Commercial choices</a:t>
            </a:r>
          </a:p>
          <a:p>
            <a:pPr lvl="1"/>
            <a:r>
              <a:rPr lang="en-US" dirty="0" smtClean="0"/>
              <a:t>Perforce</a:t>
            </a:r>
          </a:p>
          <a:p>
            <a:pPr lvl="1"/>
            <a:r>
              <a:rPr lang="en-US" dirty="0" smtClean="0"/>
              <a:t>Microsoft Team Foundation Version Control</a:t>
            </a:r>
          </a:p>
          <a:p>
            <a:pPr lvl="1"/>
            <a:r>
              <a:rPr lang="en-US" dirty="0" smtClean="0"/>
              <a:t>IBM Rational </a:t>
            </a:r>
            <a:r>
              <a:rPr lang="en-US" dirty="0" err="1" smtClean="0"/>
              <a:t>ClearCase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1/24/2016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381000" y="2971800"/>
            <a:ext cx="3429000" cy="38100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762000"/>
          </a:xfrm>
        </p:spPr>
        <p:txBody>
          <a:bodyPr>
            <a:normAutofit/>
          </a:bodyPr>
          <a:lstStyle/>
          <a:p>
            <a:r>
              <a:rPr lang="en-US" dirty="0" smtClean="0"/>
              <a:t>Producer-Consumer Pattern</a:t>
            </a:r>
            <a:endParaRPr lang="en-US" sz="2400" b="0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304800" y="1371600"/>
            <a:ext cx="6400800" cy="3505200"/>
          </a:xfrm>
        </p:spPr>
        <p:txBody>
          <a:bodyPr>
            <a:normAutofit fontScale="85000" lnSpcReduction="10000"/>
          </a:bodyPr>
          <a:lstStyle/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Built on two concepts:</a:t>
            </a: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Loop parallelism</a:t>
            </a:r>
          </a:p>
          <a:p>
            <a:pPr lvl="1"/>
            <a:r>
              <a:rPr lang="en-US" i="1" dirty="0" smtClean="0">
                <a:solidFill>
                  <a:schemeClr val="bg1">
                    <a:lumMod val="65000"/>
                  </a:schemeClr>
                </a:solidFill>
              </a:rPr>
              <a:t>Queues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Queues allow messages or data to be passed between independent tasks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Is a FIFO buffer</a:t>
            </a:r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Concept exists in all multi-</a:t>
            </a: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theaded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, multi-process or otherwise multi-tasking languages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One or more tasks/loops </a:t>
            </a: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enqueue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 elements into the queue</a:t>
            </a: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One task </a:t>
            </a:r>
            <a:r>
              <a:rPr lang="en-US" b="0" dirty="0" err="1" smtClean="0">
                <a:solidFill>
                  <a:schemeClr val="bg1">
                    <a:lumMod val="65000"/>
                  </a:schemeClr>
                </a:solidFill>
              </a:rPr>
              <a:t>dequeues</a:t>
            </a:r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 the elements and processes them</a:t>
            </a:r>
          </a:p>
          <a:p>
            <a:pPr lvl="1"/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LabVIEW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: Programming -&gt; Synchronization -&gt; Queue Operations palette</a:t>
            </a:r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52088-27D4-432A-912B-F3C03AF1367C}" type="datetime1">
              <a:rPr lang="en-US" smtClean="0"/>
              <a:pPr/>
              <a:t>1/24/2016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90</a:t>
            </a:fld>
            <a:endParaRPr lang="en-US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581400" y="2266950"/>
            <a:ext cx="5443148" cy="413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70" name="Picture 2" descr="http://www.cs101.org/ipij/events-queue.gif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600200" y="4953000"/>
            <a:ext cx="6257925" cy="144780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0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4" dur="5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8" dur="50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 bldLvl="2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762000"/>
          </a:xfrm>
        </p:spPr>
        <p:txBody>
          <a:bodyPr>
            <a:normAutofit/>
          </a:bodyPr>
          <a:lstStyle/>
          <a:p>
            <a:r>
              <a:rPr lang="en-US" dirty="0" smtClean="0"/>
              <a:t>Producer-Consumer Pattern</a:t>
            </a:r>
            <a:endParaRPr lang="en-US" sz="2400" b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52088-27D4-432A-912B-F3C03AF1367C}" type="datetime1">
              <a:rPr lang="en-US" smtClean="0"/>
              <a:pPr/>
              <a:t>1/24/2016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91</a:t>
            </a:fld>
            <a:endParaRPr lang="en-US"/>
          </a:p>
        </p:txBody>
      </p:sp>
      <p:pic>
        <p:nvPicPr>
          <p:cNvPr id="3075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2322512" y="1295400"/>
            <a:ext cx="6438900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37" name="Group 36"/>
          <p:cNvGrpSpPr/>
          <p:nvPr/>
        </p:nvGrpSpPr>
        <p:grpSpPr>
          <a:xfrm>
            <a:off x="762000" y="2133600"/>
            <a:ext cx="2590800" cy="457200"/>
            <a:chOff x="762000" y="2133600"/>
            <a:chExt cx="2590800" cy="457200"/>
          </a:xfrm>
        </p:grpSpPr>
        <p:sp>
          <p:nvSpPr>
            <p:cNvPr id="11" name="TextBox 10"/>
            <p:cNvSpPr txBox="1"/>
            <p:nvPr/>
          </p:nvSpPr>
          <p:spPr>
            <a:xfrm>
              <a:off x="762000" y="2133600"/>
              <a:ext cx="16979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00FF"/>
                  </a:solidFill>
                  <a:latin typeface="Arial" pitchFamily="34" charset="0"/>
                  <a:cs typeface="Arial" pitchFamily="34" charset="0"/>
                </a:rPr>
                <a:t>Producer Loop</a:t>
              </a:r>
              <a:endParaRPr lang="en-US" dirty="0">
                <a:solidFill>
                  <a:srgbClr val="0000FF"/>
                </a:solidFill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12" name="Straight Arrow Connector 11"/>
            <p:cNvCxnSpPr>
              <a:stCxn id="11" idx="3"/>
            </p:cNvCxnSpPr>
            <p:nvPr/>
          </p:nvCxnSpPr>
          <p:spPr>
            <a:xfrm>
              <a:off x="2459901" y="2318266"/>
              <a:ext cx="892899" cy="272534"/>
            </a:xfrm>
            <a:prstGeom prst="straightConnector1">
              <a:avLst/>
            </a:prstGeom>
            <a:ln w="15875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/>
          <p:cNvGrpSpPr/>
          <p:nvPr/>
        </p:nvGrpSpPr>
        <p:grpSpPr>
          <a:xfrm>
            <a:off x="5943602" y="1828800"/>
            <a:ext cx="2244867" cy="1063822"/>
            <a:chOff x="5943602" y="1828800"/>
            <a:chExt cx="2244867" cy="1063822"/>
          </a:xfrm>
        </p:grpSpPr>
        <p:sp>
          <p:nvSpPr>
            <p:cNvPr id="14" name="TextBox 13"/>
            <p:cNvSpPr txBox="1"/>
            <p:nvPr/>
          </p:nvSpPr>
          <p:spPr>
            <a:xfrm>
              <a:off x="6400800" y="1828800"/>
              <a:ext cx="17876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00FF"/>
                  </a:solidFill>
                  <a:latin typeface="Arial" pitchFamily="34" charset="0"/>
                  <a:cs typeface="Arial" pitchFamily="34" charset="0"/>
                </a:rPr>
                <a:t>Data </a:t>
              </a:r>
              <a:r>
                <a:rPr lang="en-US" dirty="0" err="1" smtClean="0">
                  <a:solidFill>
                    <a:srgbClr val="0000FF"/>
                  </a:solidFill>
                  <a:latin typeface="Arial" pitchFamily="34" charset="0"/>
                  <a:cs typeface="Arial" pitchFamily="34" charset="0"/>
                </a:rPr>
                <a:t>Enqueued</a:t>
              </a:r>
              <a:endParaRPr lang="en-US" dirty="0">
                <a:solidFill>
                  <a:srgbClr val="0000FF"/>
                </a:solidFill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 rot="10800000" flipV="1">
              <a:off x="5943602" y="2285999"/>
              <a:ext cx="990599" cy="606623"/>
            </a:xfrm>
            <a:prstGeom prst="straightConnector1">
              <a:avLst/>
            </a:prstGeom>
            <a:ln w="15875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/>
          <p:cNvGrpSpPr/>
          <p:nvPr/>
        </p:nvGrpSpPr>
        <p:grpSpPr>
          <a:xfrm>
            <a:off x="762000" y="5257800"/>
            <a:ext cx="2590800" cy="445532"/>
            <a:chOff x="762000" y="5257800"/>
            <a:chExt cx="2590800" cy="445532"/>
          </a:xfrm>
        </p:grpSpPr>
        <p:sp>
          <p:nvSpPr>
            <p:cNvPr id="17" name="TextBox 16"/>
            <p:cNvSpPr txBox="1"/>
            <p:nvPr/>
          </p:nvSpPr>
          <p:spPr>
            <a:xfrm>
              <a:off x="762000" y="5334000"/>
              <a:ext cx="18261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00FF"/>
                  </a:solidFill>
                  <a:latin typeface="Arial" pitchFamily="34" charset="0"/>
                  <a:cs typeface="Arial" pitchFamily="34" charset="0"/>
                </a:rPr>
                <a:t>Consumer Loop</a:t>
              </a:r>
              <a:endParaRPr lang="en-US" dirty="0">
                <a:solidFill>
                  <a:srgbClr val="0000FF"/>
                </a:solidFill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18" name="Straight Arrow Connector 17"/>
            <p:cNvCxnSpPr>
              <a:stCxn id="17" idx="3"/>
            </p:cNvCxnSpPr>
            <p:nvPr/>
          </p:nvCxnSpPr>
          <p:spPr>
            <a:xfrm flipV="1">
              <a:off x="2588141" y="5257800"/>
              <a:ext cx="764659" cy="260866"/>
            </a:xfrm>
            <a:prstGeom prst="straightConnector1">
              <a:avLst/>
            </a:prstGeom>
            <a:ln w="15875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/>
          <p:cNvGrpSpPr/>
          <p:nvPr/>
        </p:nvGrpSpPr>
        <p:grpSpPr>
          <a:xfrm>
            <a:off x="685800" y="4267200"/>
            <a:ext cx="2895600" cy="457200"/>
            <a:chOff x="685800" y="4267200"/>
            <a:chExt cx="2895600" cy="457200"/>
          </a:xfrm>
        </p:grpSpPr>
        <p:sp>
          <p:nvSpPr>
            <p:cNvPr id="20" name="TextBox 19"/>
            <p:cNvSpPr txBox="1"/>
            <p:nvPr/>
          </p:nvSpPr>
          <p:spPr>
            <a:xfrm>
              <a:off x="685800" y="4267200"/>
              <a:ext cx="18004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00FF"/>
                  </a:solidFill>
                  <a:latin typeface="Arial" pitchFamily="34" charset="0"/>
                  <a:cs typeface="Arial" pitchFamily="34" charset="0"/>
                </a:rPr>
                <a:t>Data </a:t>
              </a:r>
              <a:r>
                <a:rPr lang="en-US" dirty="0" err="1" smtClean="0">
                  <a:solidFill>
                    <a:srgbClr val="0000FF"/>
                  </a:solidFill>
                  <a:latin typeface="Arial" pitchFamily="34" charset="0"/>
                  <a:cs typeface="Arial" pitchFamily="34" charset="0"/>
                </a:rPr>
                <a:t>Dequeued</a:t>
              </a:r>
              <a:endParaRPr lang="en-US" dirty="0">
                <a:solidFill>
                  <a:srgbClr val="0000FF"/>
                </a:solidFill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21" name="Straight Arrow Connector 20"/>
            <p:cNvCxnSpPr/>
            <p:nvPr/>
          </p:nvCxnSpPr>
          <p:spPr>
            <a:xfrm>
              <a:off x="2590800" y="4495800"/>
              <a:ext cx="990600" cy="228600"/>
            </a:xfrm>
            <a:prstGeom prst="straightConnector1">
              <a:avLst/>
            </a:prstGeom>
            <a:ln w="15875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/>
          <p:cNvGrpSpPr/>
          <p:nvPr/>
        </p:nvGrpSpPr>
        <p:grpSpPr>
          <a:xfrm>
            <a:off x="381000" y="2895600"/>
            <a:ext cx="2438400" cy="369332"/>
            <a:chOff x="381000" y="2895600"/>
            <a:chExt cx="2438400" cy="369332"/>
          </a:xfrm>
        </p:grpSpPr>
        <p:sp>
          <p:nvSpPr>
            <p:cNvPr id="28" name="TextBox 27"/>
            <p:cNvSpPr txBox="1"/>
            <p:nvPr/>
          </p:nvSpPr>
          <p:spPr>
            <a:xfrm>
              <a:off x="381000" y="2895600"/>
              <a:ext cx="17620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00FF"/>
                  </a:solidFill>
                  <a:latin typeface="Arial" pitchFamily="34" charset="0"/>
                  <a:cs typeface="Arial" pitchFamily="34" charset="0"/>
                </a:rPr>
                <a:t>Queue Created</a:t>
              </a:r>
              <a:endParaRPr lang="en-US" dirty="0">
                <a:solidFill>
                  <a:srgbClr val="0000FF"/>
                </a:solidFill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29" name="Straight Arrow Connector 28"/>
            <p:cNvCxnSpPr/>
            <p:nvPr/>
          </p:nvCxnSpPr>
          <p:spPr>
            <a:xfrm>
              <a:off x="2057400" y="3124200"/>
              <a:ext cx="762000" cy="76200"/>
            </a:xfrm>
            <a:prstGeom prst="straightConnector1">
              <a:avLst/>
            </a:prstGeom>
            <a:ln w="15875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/>
          <p:cNvGrpSpPr/>
          <p:nvPr/>
        </p:nvGrpSpPr>
        <p:grpSpPr>
          <a:xfrm>
            <a:off x="304800" y="1524000"/>
            <a:ext cx="2895600" cy="533400"/>
            <a:chOff x="304800" y="1524000"/>
            <a:chExt cx="2895600" cy="533400"/>
          </a:xfrm>
        </p:grpSpPr>
        <p:sp>
          <p:nvSpPr>
            <p:cNvPr id="32" name="TextBox 31"/>
            <p:cNvSpPr txBox="1"/>
            <p:nvPr/>
          </p:nvSpPr>
          <p:spPr>
            <a:xfrm>
              <a:off x="304800" y="1524000"/>
              <a:ext cx="20056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00FF"/>
                  </a:solidFill>
                  <a:latin typeface="Arial" pitchFamily="34" charset="0"/>
                  <a:cs typeface="Arial" pitchFamily="34" charset="0"/>
                </a:rPr>
                <a:t>Queue </a:t>
              </a:r>
              <a:r>
                <a:rPr lang="en-US" i="1" dirty="0" smtClean="0">
                  <a:solidFill>
                    <a:srgbClr val="0000FF"/>
                  </a:solidFill>
                  <a:latin typeface="Arial" pitchFamily="34" charset="0"/>
                  <a:cs typeface="Arial" pitchFamily="34" charset="0"/>
                </a:rPr>
                <a:t>Reference</a:t>
              </a:r>
              <a:endParaRPr lang="en-US" dirty="0">
                <a:solidFill>
                  <a:srgbClr val="0000FF"/>
                </a:solidFill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33" name="Straight Arrow Connector 32"/>
            <p:cNvCxnSpPr/>
            <p:nvPr/>
          </p:nvCxnSpPr>
          <p:spPr>
            <a:xfrm>
              <a:off x="2209800" y="1752600"/>
              <a:ext cx="990600" cy="304800"/>
            </a:xfrm>
            <a:prstGeom prst="straightConnector1">
              <a:avLst/>
            </a:prstGeom>
            <a:ln w="15875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Review: Lectures 3 and 4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67200" cy="4754563"/>
          </a:xfrm>
        </p:spPr>
        <p:txBody>
          <a:bodyPr>
            <a:normAutofit fontScale="92500" lnSpcReduction="20000"/>
          </a:bodyPr>
          <a:lstStyle/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Analysis</a:t>
            </a:r>
          </a:p>
          <a:p>
            <a:pPr lvl="1"/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LabVIEW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 can do it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Often helpful to process online to know if results are good</a:t>
            </a:r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When choosing a data format consider: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Who’s using it and when?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Portability</a:t>
            </a: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File size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Archival needs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Text files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Good for 1 or 2 dimensional data</a:t>
            </a: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Always write column headers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Write attributes at the top of the file</a:t>
            </a:r>
          </a:p>
          <a:p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>
          <a:xfrm>
            <a:off x="4648200" y="1371600"/>
            <a:ext cx="4267200" cy="4754563"/>
          </a:xfrm>
        </p:spPr>
        <p:txBody>
          <a:bodyPr>
            <a:normAutofit fontScale="92500" lnSpcReduction="20000"/>
          </a:bodyPr>
          <a:lstStyle/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Self-describing formats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Usually the best choice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Can be both powerful and easy to use</a:t>
            </a:r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Design patterns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Solve common problems</a:t>
            </a: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Templates are available in </a:t>
            </a:r>
            <a:r>
              <a:rPr lang="en-US" b="0" dirty="0" err="1" smtClean="0">
                <a:solidFill>
                  <a:schemeClr val="bg1">
                    <a:lumMod val="65000"/>
                  </a:schemeClr>
                </a:solidFill>
              </a:rPr>
              <a:t>LabVIEW</a:t>
            </a:r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State Machine</a:t>
            </a: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Most non-sequential programs use it</a:t>
            </a: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States control the execution</a:t>
            </a: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Decisions are made to change the state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State information is maintained</a:t>
            </a:r>
          </a:p>
          <a:p>
            <a:pPr lvl="2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Shift registers in </a:t>
            </a: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LabVIEW</a:t>
            </a:r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endParaRPr lang="en-US" b="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217BDD-3664-4021-9496-751AF238EA64}" type="datetime1">
              <a:rPr lang="en-US" smtClean="0"/>
              <a:pPr/>
              <a:t>1/24/2016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92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8" dur="indefinite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0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4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6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8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0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2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6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8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30" dur="indefinite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32" dur="indefinite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36" dur="indefinite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38" dur="indefinite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40" dur="indefinite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44" dur="indefinite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46" dur="indefinite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48" dur="indefinite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52" dur="indefinite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54" dur="indefinite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56" dur="indefinite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58" dur="indefinite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60" dur="indefinite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62" dur="indefinite"/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9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19490</TotalTime>
  <Words>4419</Words>
  <Application>Microsoft Office PowerPoint</Application>
  <PresentationFormat>On-screen Show (4:3)</PresentationFormat>
  <Paragraphs>1299</Paragraphs>
  <Slides>92</Slides>
  <Notes>67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92</vt:i4>
      </vt:variant>
    </vt:vector>
  </HeadingPairs>
  <TitlesOfParts>
    <vt:vector size="99" baseType="lpstr">
      <vt:lpstr>Arial</vt:lpstr>
      <vt:lpstr>Arial Narrow</vt:lpstr>
      <vt:lpstr>Calibri</vt:lpstr>
      <vt:lpstr>Courier New</vt:lpstr>
      <vt:lpstr>Lucida Handwriting</vt:lpstr>
      <vt:lpstr>Office Theme</vt:lpstr>
      <vt:lpstr>Formula</vt:lpstr>
      <vt:lpstr>Getting Data in the Lab</vt:lpstr>
      <vt:lpstr>PowerPoint Presentation</vt:lpstr>
      <vt:lpstr>Software Development from 30,000 ft</vt:lpstr>
      <vt:lpstr>Software Design Life Cycle</vt:lpstr>
      <vt:lpstr>Grad Student’s SDLC</vt:lpstr>
      <vt:lpstr>Software Design Life Cycle</vt:lpstr>
      <vt:lpstr>Software Design Lifecycle</vt:lpstr>
      <vt:lpstr>Source Code Control (SCC)</vt:lpstr>
      <vt:lpstr>SCC Choices</vt:lpstr>
      <vt:lpstr>The github repos</vt:lpstr>
      <vt:lpstr>Forking the class git repository</vt:lpstr>
      <vt:lpstr>Forking the class git repository</vt:lpstr>
      <vt:lpstr>Git tasks</vt:lpstr>
      <vt:lpstr>Pulling Updates from the Class Repo</vt:lpstr>
      <vt:lpstr>Good SCC Practices</vt:lpstr>
      <vt:lpstr>An example of Subversion usage</vt:lpstr>
      <vt:lpstr>Laboratory Software Choices</vt:lpstr>
      <vt:lpstr>What is LabVIEW?</vt:lpstr>
      <vt:lpstr>LabVIEW Environment</vt:lpstr>
      <vt:lpstr>Front Panel</vt:lpstr>
      <vt:lpstr>Placing Controls</vt:lpstr>
      <vt:lpstr>Toolbar</vt:lpstr>
      <vt:lpstr>Block Diagram</vt:lpstr>
      <vt:lpstr>Toolbar</vt:lpstr>
      <vt:lpstr>Control/Indicator Terminals</vt:lpstr>
      <vt:lpstr>Building a Simple VI</vt:lpstr>
      <vt:lpstr>Dataflow</vt:lpstr>
      <vt:lpstr>Numeric Control and Indicator Types</vt:lpstr>
      <vt:lpstr>Data Types (Incomplete)</vt:lpstr>
      <vt:lpstr>Data Types—Why should I care?</vt:lpstr>
      <vt:lpstr>Integer Data Types</vt:lpstr>
      <vt:lpstr>Binary, Decimal and Hex</vt:lpstr>
      <vt:lpstr>Floating Point Data Types</vt:lpstr>
      <vt:lpstr>Floating Point Data Types</vt:lpstr>
      <vt:lpstr>Data Types—Which One?</vt:lpstr>
      <vt:lpstr>Numeric Data Types--Changing</vt:lpstr>
      <vt:lpstr>Clusters</vt:lpstr>
      <vt:lpstr>Working with Clusters</vt:lpstr>
      <vt:lpstr>Arrays</vt:lpstr>
      <vt:lpstr>Working with Arrays</vt:lpstr>
      <vt:lpstr>Arrays or Clusters?</vt:lpstr>
      <vt:lpstr>Arrays &lt;-&gt; Cluster</vt:lpstr>
      <vt:lpstr>Arrays or Clusters—Why not both?</vt:lpstr>
      <vt:lpstr>Loops</vt:lpstr>
      <vt:lpstr>Auto-indexing</vt:lpstr>
      <vt:lpstr>Shift Registers</vt:lpstr>
      <vt:lpstr>Parallel Loops</vt:lpstr>
      <vt:lpstr>Case Statements</vt:lpstr>
      <vt:lpstr>Non-boolean Case Statements</vt:lpstr>
      <vt:lpstr>Sequence Statements</vt:lpstr>
      <vt:lpstr>Sequence Statements</vt:lpstr>
      <vt:lpstr>We Have Charts and Graphs</vt:lpstr>
      <vt:lpstr>SubVIs!</vt:lpstr>
      <vt:lpstr>SubVIs!</vt:lpstr>
      <vt:lpstr>Error Handling</vt:lpstr>
      <vt:lpstr>Case Statements—Error Cluster</vt:lpstr>
      <vt:lpstr>Error Handling (cont.)</vt:lpstr>
      <vt:lpstr>Review</vt:lpstr>
      <vt:lpstr>Homework</vt:lpstr>
      <vt:lpstr>PowerPoint Presentation</vt:lpstr>
      <vt:lpstr>Analysis</vt:lpstr>
      <vt:lpstr>Simple Analysis</vt:lpstr>
      <vt:lpstr>Simple Analysis</vt:lpstr>
      <vt:lpstr>PowerPoint Presentation</vt:lpstr>
      <vt:lpstr>Saving Data</vt:lpstr>
      <vt:lpstr>Saving Data: What Format?</vt:lpstr>
      <vt:lpstr>Data Formats: Preliminaries</vt:lpstr>
      <vt:lpstr>Text Files</vt:lpstr>
      <vt:lpstr>Text Files: Delimiters</vt:lpstr>
      <vt:lpstr>Text Files  What’s wrong with this file?</vt:lpstr>
      <vt:lpstr>Text Files  Better with column headers</vt:lpstr>
      <vt:lpstr>Text Files  Header alignment fixed when imported to Excel</vt:lpstr>
      <vt:lpstr>Text Files  Even better</vt:lpstr>
      <vt:lpstr>Text Files  Best practices for writing text files in LabVIEW</vt:lpstr>
      <vt:lpstr>A Complete CSV Writing VI</vt:lpstr>
      <vt:lpstr>Raw Binary</vt:lpstr>
      <vt:lpstr>Big Endian vs. Little Endian</vt:lpstr>
      <vt:lpstr>What is a self-describing format?</vt:lpstr>
      <vt:lpstr>Self-describing formats </vt:lpstr>
      <vt:lpstr>Example: HDF5</vt:lpstr>
      <vt:lpstr>Simple Live HDF5 Write with Attributes</vt:lpstr>
      <vt:lpstr>Logging Data</vt:lpstr>
      <vt:lpstr>Logging Data</vt:lpstr>
      <vt:lpstr>Standard Data Streaming</vt:lpstr>
      <vt:lpstr>Design Patterns</vt:lpstr>
      <vt:lpstr>Design Patterns</vt:lpstr>
      <vt:lpstr>State Machine</vt:lpstr>
      <vt:lpstr>State Machine Maintaining State Info</vt:lpstr>
      <vt:lpstr>Event Structure</vt:lpstr>
      <vt:lpstr>Producer-Consumer Pattern</vt:lpstr>
      <vt:lpstr>Producer-Consumer Pattern</vt:lpstr>
      <vt:lpstr>Review: Lectures 3 and 4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Jason Sommerville</dc:creator>
  <cp:lastModifiedBy>Dhanraj Dhanraj</cp:lastModifiedBy>
  <cp:revision>193</cp:revision>
  <dcterms:created xsi:type="dcterms:W3CDTF">2015-03-13T14:22:56Z</dcterms:created>
  <dcterms:modified xsi:type="dcterms:W3CDTF">2016-01-25T03:49:50Z</dcterms:modified>
</cp:coreProperties>
</file>